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280" r:id="rId3"/>
    <p:sldId id="282" r:id="rId4"/>
    <p:sldId id="276" r:id="rId5"/>
    <p:sldId id="281" r:id="rId6"/>
    <p:sldId id="273" r:id="rId7"/>
    <p:sldId id="274" r:id="rId8"/>
    <p:sldId id="275" r:id="rId9"/>
    <p:sldId id="279" r:id="rId10"/>
    <p:sldId id="278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99FF"/>
    <a:srgbClr val="00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9" autoAdjust="0"/>
    <p:restoredTop sz="94660"/>
  </p:normalViewPr>
  <p:slideViewPr>
    <p:cSldViewPr snapToGrid="0">
      <p:cViewPr>
        <p:scale>
          <a:sx n="90" d="100"/>
          <a:sy n="90" d="100"/>
        </p:scale>
        <p:origin x="-1608" y="1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7224E1-26B0-41E3-8165-D2B038CF1575}" type="datetimeFigureOut">
              <a:rPr lang="nl-NL"/>
              <a:pPr>
                <a:defRPr/>
              </a:pPr>
              <a:t>7-1-2018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D3F81C1-D827-4B57-A370-1BE31C9F76D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46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CC2F9-59F9-4B79-B9C6-A0EB2A3CBD2D}" type="datetimeFigureOut">
              <a:rPr lang="nl-NL"/>
              <a:pPr>
                <a:defRPr/>
              </a:pPr>
              <a:t>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9F25B-FFAF-4C38-BF24-20DBA167C7A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3894-CE16-4AB1-8076-672B92494F07}" type="datetimeFigureOut">
              <a:rPr lang="nl-NL"/>
              <a:pPr>
                <a:defRPr/>
              </a:pPr>
              <a:t>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92A3D-14BC-426B-97E4-F5C1E53EE51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86EAE-89F5-4A17-851D-2159C2BA5D1D}" type="datetimeFigureOut">
              <a:rPr lang="nl-NL"/>
              <a:pPr>
                <a:defRPr/>
              </a:pPr>
              <a:t>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09C3D-200E-452A-BDA6-7A1A2BA6BD7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3237" y="160337"/>
            <a:ext cx="8519747" cy="595801"/>
          </a:xfrm>
        </p:spPr>
        <p:txBody>
          <a:bodyPr/>
          <a:lstStyle>
            <a:lvl1pPr algn="l">
              <a:defRPr sz="3200" b="1">
                <a:solidFill>
                  <a:srgbClr val="7030A0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653" y="905608"/>
            <a:ext cx="8546123" cy="572379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5pPr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EDA6D-168C-46CB-8CB4-70C28C47ADAB}" type="datetimeFigureOut">
              <a:rPr lang="nl-NL"/>
              <a:pPr>
                <a:defRPr/>
              </a:pPr>
              <a:t>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0C4E-84CD-4B6D-9BF5-CC61DDDABD6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7B868-4E10-41D1-A9B3-D411DE2EB363}" type="datetimeFigureOut">
              <a:rPr lang="nl-NL"/>
              <a:pPr>
                <a:defRPr/>
              </a:pPr>
              <a:t>7-1-2018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8BC40-0A48-4972-B378-599EC2EB351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385F6-2B4A-4A36-A8E2-FAC9F721E752}" type="datetimeFigureOut">
              <a:rPr lang="nl-NL"/>
              <a:pPr>
                <a:defRPr/>
              </a:pPr>
              <a:t>7-1-2018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447C6-E06F-40EC-9D5A-F6A9B059A0E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FC37-F2BE-4BC3-9512-26B118EFE5D8}" type="datetimeFigureOut">
              <a:rPr lang="nl-NL"/>
              <a:pPr>
                <a:defRPr/>
              </a:pPr>
              <a:t>7-1-2018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67D75-10C8-4802-9C17-D9E123242AF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66B78-329F-4288-8873-B6DD8C1D688F}" type="datetimeFigureOut">
              <a:rPr lang="nl-NL"/>
              <a:pPr>
                <a:defRPr/>
              </a:pPr>
              <a:t>7-1-2018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8311B-B2CA-427A-B390-E8FF11F0CF1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4C0BC-DD86-40F0-BF55-6C9BF5C3F107}" type="datetimeFigureOut">
              <a:rPr lang="nl-NL"/>
              <a:pPr>
                <a:defRPr/>
              </a:pPr>
              <a:t>7-1-2018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F3A91-78A0-4C51-A77B-5918A409D1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EC0A5-2E18-4F71-AE52-8BDFC9ED7A6A}" type="datetimeFigureOut">
              <a:rPr lang="nl-NL"/>
              <a:pPr>
                <a:defRPr/>
              </a:pPr>
              <a:t>7-1-2018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79FF2-DE28-4821-B4BB-3938B1589A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9AB4A0-B131-4440-81C7-91D861B41A9E}" type="datetimeFigureOut">
              <a:rPr lang="nl-NL"/>
              <a:pPr>
                <a:defRPr/>
              </a:pPr>
              <a:t>7-1-2018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F0FC86-C241-4147-BB74-47CDCB265A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28.png"/><Relationship Id="rId7" Type="http://schemas.openxmlformats.org/officeDocument/2006/relationships/image" Target="../media/image29.emf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.png"/><Relationship Id="rId4" Type="http://schemas.openxmlformats.org/officeDocument/2006/relationships/image" Target="../media/image30.png"/><Relationship Id="rId9" Type="http://schemas.openxmlformats.org/officeDocument/2006/relationships/image" Target="../media/image8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itechnews.net/wp-content/uploads/2007/02/Sony-DSC-W90-digital-camera.jpg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upload.wikimedia.org/wikipedia/commons/thumb/3/37/Bayer_pattern_on_sensor.svg/700px-Bayer_pattern_on_sensor.svg.png" TargetMode="External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2"/>
          <p:cNvSpPr>
            <a:spLocks noGrp="1"/>
          </p:cNvSpPr>
          <p:nvPr>
            <p:ph type="title"/>
          </p:nvPr>
        </p:nvSpPr>
        <p:spPr>
          <a:xfrm>
            <a:off x="412750" y="160338"/>
            <a:ext cx="8520113" cy="595312"/>
          </a:xfrm>
        </p:spPr>
        <p:txBody>
          <a:bodyPr/>
          <a:lstStyle/>
          <a:p>
            <a:r>
              <a:rPr lang="nl-NL" sz="2800" dirty="0" smtClean="0">
                <a:solidFill>
                  <a:srgbClr val="00B0F0"/>
                </a:solidFill>
              </a:rPr>
              <a:t>§13.2 Het foto-elektrisch effect</a:t>
            </a:r>
          </a:p>
        </p:txBody>
      </p:sp>
      <p:sp>
        <p:nvSpPr>
          <p:cNvPr id="14338" name="Content Placeholder 3"/>
          <p:cNvSpPr>
            <a:spLocks noGrp="1"/>
          </p:cNvSpPr>
          <p:nvPr>
            <p:ph idx="1"/>
          </p:nvPr>
        </p:nvSpPr>
        <p:spPr>
          <a:xfrm>
            <a:off x="360992" y="931072"/>
            <a:ext cx="6992815" cy="181212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In 1887 ontdekt </a:t>
            </a:r>
            <a:r>
              <a:rPr lang="nl-NL" dirty="0" err="1" smtClean="0"/>
              <a:t>Heinrich</a:t>
            </a:r>
            <a:r>
              <a:rPr lang="nl-NL" dirty="0" smtClean="0"/>
              <a:t> Hertz dat als </a:t>
            </a:r>
            <a:r>
              <a:rPr lang="nl-NL" dirty="0" smtClean="0"/>
              <a:t>een metaal wordt bestraald </a:t>
            </a:r>
            <a:r>
              <a:rPr lang="nl-NL" dirty="0" smtClean="0"/>
              <a:t>met </a:t>
            </a:r>
            <a:r>
              <a:rPr lang="nl-NL" dirty="0" err="1" smtClean="0"/>
              <a:t>UV-straling</a:t>
            </a:r>
            <a:r>
              <a:rPr lang="nl-NL" dirty="0" smtClean="0"/>
              <a:t>/kortgolvig </a:t>
            </a:r>
            <a:r>
              <a:rPr lang="nl-NL" dirty="0" smtClean="0"/>
              <a:t>licht</a:t>
            </a:r>
            <a:r>
              <a:rPr lang="nl-NL" dirty="0" smtClean="0"/>
              <a:t>, er elektronen </a:t>
            </a:r>
            <a:r>
              <a:rPr lang="nl-NL" dirty="0" smtClean="0"/>
              <a:t>uit het metaal worden vrijgemaakt:</a:t>
            </a:r>
          </a:p>
          <a:p>
            <a:pPr marL="0" indent="0">
              <a:buNone/>
            </a:pPr>
            <a:r>
              <a:rPr lang="nl-NL" b="1" dirty="0" smtClean="0">
                <a:solidFill>
                  <a:srgbClr val="FF0000"/>
                </a:solidFill>
              </a:rPr>
              <a:t>foto-emissie van elektronen/ foto-elektrisch effect</a:t>
            </a:r>
            <a:endParaRPr lang="nl-NL" dirty="0" smtClean="0"/>
          </a:p>
        </p:txBody>
      </p:sp>
      <p:grpSp>
        <p:nvGrpSpPr>
          <p:cNvPr id="5" name="Groep 4"/>
          <p:cNvGrpSpPr>
            <a:grpSpLocks/>
          </p:cNvGrpSpPr>
          <p:nvPr/>
        </p:nvGrpSpPr>
        <p:grpSpPr bwMode="auto">
          <a:xfrm>
            <a:off x="266701" y="2996393"/>
            <a:ext cx="8713787" cy="3747411"/>
            <a:chOff x="395654" y="2384434"/>
            <a:chExt cx="8712824" cy="3746618"/>
          </a:xfrm>
        </p:grpSpPr>
        <p:pic>
          <p:nvPicPr>
            <p:cNvPr id="14345" name="Picture 3"/>
            <p:cNvPicPr>
              <a:picLocks noChangeAspect="1" noChangeArrowheads="1"/>
            </p:cNvPicPr>
            <p:nvPr/>
          </p:nvPicPr>
          <p:blipFill>
            <a:blip r:embed="rId2"/>
            <a:srcRect l="-365" t="13963" r="365" b="40488"/>
            <a:stretch>
              <a:fillRect/>
            </a:stretch>
          </p:blipFill>
          <p:spPr bwMode="auto">
            <a:xfrm>
              <a:off x="489936" y="2814951"/>
              <a:ext cx="8045341" cy="1518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6" name="Content Placeholder 3"/>
            <p:cNvSpPr txBox="1">
              <a:spLocks/>
            </p:cNvSpPr>
            <p:nvPr/>
          </p:nvSpPr>
          <p:spPr bwMode="auto">
            <a:xfrm>
              <a:off x="395654" y="2384434"/>
              <a:ext cx="7086324" cy="616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nl-NL" dirty="0"/>
                <a:t>Verrassend genoeg bleek het volgende te gelden:</a:t>
              </a:r>
            </a:p>
            <a:p>
              <a:pPr marL="342900" indent="-342900" eaLnBrk="0" hangingPunct="0">
                <a:spcBef>
                  <a:spcPct val="20000"/>
                </a:spcBef>
                <a:buFont typeface="Arial" charset="0"/>
                <a:buChar char="•"/>
              </a:pPr>
              <a:endParaRPr lang="nl-NL" dirty="0"/>
            </a:p>
          </p:txBody>
        </p:sp>
        <p:sp>
          <p:nvSpPr>
            <p:cNvPr id="14347" name="Tekstvak 1"/>
            <p:cNvSpPr txBox="1">
              <a:spLocks noChangeArrowheads="1"/>
            </p:cNvSpPr>
            <p:nvPr/>
          </p:nvSpPr>
          <p:spPr bwMode="auto">
            <a:xfrm>
              <a:off x="489936" y="4192470"/>
              <a:ext cx="2605210" cy="1630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l-NL" sz="2000" dirty="0">
                  <a:solidFill>
                    <a:srgbClr val="FF0000"/>
                  </a:solidFill>
                </a:rPr>
                <a:t>Rood licht</a:t>
              </a:r>
              <a:r>
                <a:rPr lang="nl-NL" sz="2000" dirty="0" smtClean="0">
                  <a:solidFill>
                    <a:srgbClr val="FF0000"/>
                  </a:solidFill>
                </a:rPr>
                <a:t>:</a:t>
              </a:r>
            </a:p>
            <a:p>
              <a:r>
                <a:rPr lang="nl-NL" sz="2000" b="1" dirty="0" smtClean="0">
                  <a:solidFill>
                    <a:srgbClr val="FF0000"/>
                  </a:solidFill>
                </a:rPr>
                <a:t>geen</a:t>
              </a:r>
              <a:r>
                <a:rPr lang="nl-NL" sz="2000" dirty="0" smtClean="0">
                  <a:solidFill>
                    <a:srgbClr val="FF0000"/>
                  </a:solidFill>
                </a:rPr>
                <a:t> </a:t>
              </a:r>
              <a:r>
                <a:rPr lang="nl-NL" sz="2000" dirty="0">
                  <a:solidFill>
                    <a:srgbClr val="FF0000"/>
                  </a:solidFill>
                </a:rPr>
                <a:t>elektronen, </a:t>
              </a:r>
              <a:r>
                <a:rPr lang="nl-NL" sz="2000" dirty="0" smtClean="0">
                  <a:solidFill>
                    <a:srgbClr val="FF0000"/>
                  </a:solidFill>
                </a:rPr>
                <a:t>zelfs bij een hele grote </a:t>
              </a:r>
              <a:r>
                <a:rPr lang="nl-NL" sz="2000" dirty="0" err="1" smtClean="0">
                  <a:solidFill>
                    <a:srgbClr val="FF0000"/>
                  </a:solidFill>
                </a:rPr>
                <a:t>licht-intensiteit</a:t>
              </a:r>
              <a:r>
                <a:rPr lang="nl-NL" sz="2000" dirty="0" smtClean="0">
                  <a:solidFill>
                    <a:srgbClr val="FF0000"/>
                  </a:solidFill>
                </a:rPr>
                <a:t> (= heel fel licht) !!!</a:t>
              </a:r>
              <a:endParaRPr lang="nl-NL" sz="2000" dirty="0">
                <a:solidFill>
                  <a:srgbClr val="FF0000"/>
                </a:solidFill>
              </a:endParaRPr>
            </a:p>
          </p:txBody>
        </p:sp>
        <p:sp>
          <p:nvSpPr>
            <p:cNvPr id="14348" name="Tekstvak 7"/>
            <p:cNvSpPr txBox="1">
              <a:spLocks noChangeArrowheads="1"/>
            </p:cNvSpPr>
            <p:nvPr/>
          </p:nvSpPr>
          <p:spPr bwMode="auto">
            <a:xfrm>
              <a:off x="3095138" y="4192470"/>
              <a:ext cx="2630958" cy="1630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l-NL" sz="2000" dirty="0">
                  <a:solidFill>
                    <a:srgbClr val="00B050"/>
                  </a:solidFill>
                </a:rPr>
                <a:t>Groen licht</a:t>
              </a:r>
              <a:r>
                <a:rPr lang="nl-NL" sz="2000" dirty="0" smtClean="0">
                  <a:solidFill>
                    <a:srgbClr val="00B050"/>
                  </a:solidFill>
                </a:rPr>
                <a:t>:</a:t>
              </a:r>
            </a:p>
            <a:p>
              <a:r>
                <a:rPr lang="nl-NL" sz="2000" b="1" dirty="0" smtClean="0">
                  <a:solidFill>
                    <a:srgbClr val="00B050"/>
                  </a:solidFill>
                </a:rPr>
                <a:t>wel</a:t>
              </a:r>
              <a:r>
                <a:rPr lang="nl-NL" sz="2000" dirty="0" smtClean="0">
                  <a:solidFill>
                    <a:srgbClr val="00B050"/>
                  </a:solidFill>
                </a:rPr>
                <a:t> </a:t>
              </a:r>
              <a:r>
                <a:rPr lang="nl-NL" sz="2000" dirty="0">
                  <a:solidFill>
                    <a:srgbClr val="00B050"/>
                  </a:solidFill>
                </a:rPr>
                <a:t>elektronen, </a:t>
              </a:r>
              <a:r>
                <a:rPr lang="nl-NL" sz="2000" dirty="0" smtClean="0">
                  <a:solidFill>
                    <a:srgbClr val="00B050"/>
                  </a:solidFill>
                </a:rPr>
                <a:t>zelfs bij een hele kleine  </a:t>
              </a:r>
              <a:r>
                <a:rPr lang="nl-NL" sz="2000" dirty="0" err="1" smtClean="0">
                  <a:solidFill>
                    <a:srgbClr val="00B050"/>
                  </a:solidFill>
                </a:rPr>
                <a:t>licht-intensiteit</a:t>
              </a:r>
              <a:r>
                <a:rPr lang="nl-NL" sz="2000" dirty="0" smtClean="0">
                  <a:solidFill>
                    <a:srgbClr val="00B050"/>
                  </a:solidFill>
                </a:rPr>
                <a:t>  (= heel zwak licht) !!!</a:t>
              </a:r>
              <a:endParaRPr lang="nl-NL" sz="2000" dirty="0">
                <a:solidFill>
                  <a:srgbClr val="00B050"/>
                </a:solidFill>
              </a:endParaRPr>
            </a:p>
          </p:txBody>
        </p:sp>
        <p:sp>
          <p:nvSpPr>
            <p:cNvPr id="14349" name="Tekstvak 8"/>
            <p:cNvSpPr txBox="1">
              <a:spLocks noChangeArrowheads="1"/>
            </p:cNvSpPr>
            <p:nvPr/>
          </p:nvSpPr>
          <p:spPr bwMode="auto">
            <a:xfrm>
              <a:off x="5726097" y="4192470"/>
              <a:ext cx="3382381" cy="1938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l-NL" sz="2000" dirty="0">
                  <a:solidFill>
                    <a:srgbClr val="0070C0"/>
                  </a:solidFill>
                </a:rPr>
                <a:t>Blauw licht: </a:t>
              </a:r>
              <a:endParaRPr lang="nl-NL" sz="2000" dirty="0" smtClean="0">
                <a:solidFill>
                  <a:srgbClr val="0070C0"/>
                </a:solidFill>
              </a:endParaRPr>
            </a:p>
            <a:p>
              <a:r>
                <a:rPr lang="nl-NL" sz="2000" b="1" dirty="0" smtClean="0">
                  <a:solidFill>
                    <a:srgbClr val="0070C0"/>
                  </a:solidFill>
                </a:rPr>
                <a:t>- wel</a:t>
              </a:r>
              <a:r>
                <a:rPr lang="nl-NL" sz="2000" dirty="0" smtClean="0">
                  <a:solidFill>
                    <a:srgbClr val="0070C0"/>
                  </a:solidFill>
                </a:rPr>
                <a:t> elektronen, zelfs bij kleine lichtintensiteit</a:t>
              </a:r>
            </a:p>
            <a:p>
              <a:r>
                <a:rPr lang="nl-NL" sz="2000" dirty="0" smtClean="0">
                  <a:solidFill>
                    <a:srgbClr val="0070C0"/>
                  </a:solidFill>
                </a:rPr>
                <a:t>- de elektronen hebben </a:t>
              </a:r>
              <a:r>
                <a:rPr lang="nl-NL" sz="2000" b="1" dirty="0" smtClean="0">
                  <a:solidFill>
                    <a:srgbClr val="0070C0"/>
                  </a:solidFill>
                </a:rPr>
                <a:t>meer </a:t>
              </a:r>
              <a:r>
                <a:rPr lang="nl-NL" sz="2000" b="1" dirty="0" smtClean="0">
                  <a:solidFill>
                    <a:srgbClr val="0070C0"/>
                  </a:solidFill>
                </a:rPr>
                <a:t>kinetische </a:t>
              </a:r>
              <a:r>
                <a:rPr lang="nl-NL" sz="2000" b="1" dirty="0" smtClean="0">
                  <a:solidFill>
                    <a:srgbClr val="0070C0"/>
                  </a:solidFill>
                </a:rPr>
                <a:t>energie </a:t>
              </a:r>
              <a:r>
                <a:rPr lang="nl-NL" sz="2000" dirty="0" smtClean="0">
                  <a:solidFill>
                    <a:srgbClr val="0070C0"/>
                  </a:solidFill>
                </a:rPr>
                <a:t>dan </a:t>
              </a:r>
              <a:r>
                <a:rPr lang="nl-NL" sz="2000" dirty="0">
                  <a:solidFill>
                    <a:srgbClr val="0070C0"/>
                  </a:solidFill>
                </a:rPr>
                <a:t>bij </a:t>
              </a:r>
              <a:r>
                <a:rPr lang="nl-NL" sz="2000" dirty="0" smtClean="0">
                  <a:solidFill>
                    <a:srgbClr val="0070C0"/>
                  </a:solidFill>
                </a:rPr>
                <a:t>groen </a:t>
              </a:r>
              <a:r>
                <a:rPr lang="nl-NL" sz="2000" dirty="0" smtClean="0">
                  <a:solidFill>
                    <a:srgbClr val="0070C0"/>
                  </a:solidFill>
                </a:rPr>
                <a:t>licht</a:t>
              </a:r>
              <a:endParaRPr lang="nl-NL" sz="2000" dirty="0">
                <a:solidFill>
                  <a:srgbClr val="0070C0"/>
                </a:solidFill>
              </a:endParaRPr>
            </a:p>
          </p:txBody>
        </p:sp>
      </p:grpSp>
      <p:pic>
        <p:nvPicPr>
          <p:cNvPr id="14339" name="Picture 2" descr="File:Heinrich Rudolf Hertz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3638" y="931073"/>
            <a:ext cx="14668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http://www.ledkweeklampen.nl/media/Lamp_goed_ide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160338"/>
            <a:ext cx="879475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Herhaling</a:t>
            </a:r>
            <a:endParaRPr lang="en-US" sz="28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653" y="905608"/>
                <a:ext cx="8546123" cy="927673"/>
              </a:xfrm>
            </p:spPr>
            <p:txBody>
              <a:bodyPr/>
              <a:lstStyle/>
              <a:p>
                <a:r>
                  <a:rPr lang="en-US" dirty="0"/>
                  <a:t>Licht is </a:t>
                </a:r>
                <a:r>
                  <a:rPr lang="en-US" dirty="0" err="1"/>
                  <a:t>een</a:t>
                </a:r>
                <a:r>
                  <a:rPr lang="en-US" dirty="0"/>
                  <a:t> </a:t>
                </a:r>
                <a:r>
                  <a:rPr lang="en-US" dirty="0" err="1"/>
                  <a:t>deeltje</a:t>
                </a:r>
                <a:r>
                  <a:rPr lang="en-US" dirty="0"/>
                  <a:t> </a:t>
                </a:r>
                <a:r>
                  <a:rPr lang="en-US" b="1" dirty="0"/>
                  <a:t>(</a:t>
                </a:r>
                <a:r>
                  <a:rPr lang="en-US" b="1" dirty="0" err="1"/>
                  <a:t>foton</a:t>
                </a:r>
                <a:r>
                  <a:rPr lang="en-US" b="1" dirty="0"/>
                  <a:t>): </a:t>
                </a:r>
                <a:r>
                  <a:rPr lang="en-US" dirty="0" err="1"/>
                  <a:t>energiepakketje</a:t>
                </a:r>
                <a:r>
                  <a:rPr lang="en-US" dirty="0"/>
                  <a:t> met </a:t>
                </a:r>
                <a:r>
                  <a:rPr lang="en-US" dirty="0" err="1"/>
                  <a:t>energie</a:t>
                </a:r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h𝑓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653" y="905608"/>
                <a:ext cx="8546123" cy="927673"/>
              </a:xfrm>
              <a:blipFill rotWithShape="0">
                <a:blip r:embed="rId2"/>
                <a:stretch>
                  <a:fillRect l="-999" t="-5263" b="-5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201662" y="1340528"/>
            <a:ext cx="1171853" cy="5016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400" dirty="0" err="1">
              <a:solidFill>
                <a:prstClr val="black"/>
              </a:solidFill>
              <a:latin typeface="Calibri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52324" y="1853177"/>
            <a:ext cx="7912785" cy="1346284"/>
            <a:chOff x="352324" y="1853177"/>
            <a:chExt cx="7912785" cy="134628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6354837" y="1289189"/>
              <a:ext cx="1277003" cy="2543541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083726" y="1859915"/>
              <a:ext cx="941033" cy="43052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400" dirty="0" err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352324" y="1853177"/>
                  <a:ext cx="492647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342900" indent="-342900">
                    <a:buFont typeface="Arial" panose="020B0604020202020204" pitchFamily="34" charset="0"/>
                    <a:buChar char="•"/>
                  </a:pPr>
                  <a:r>
                    <a:rPr lang="en-US" dirty="0"/>
                    <a:t>Licht is </a:t>
                  </a:r>
                  <a:r>
                    <a:rPr lang="en-US" dirty="0" err="1"/>
                    <a:t>ook</a:t>
                  </a:r>
                  <a:r>
                    <a:rPr lang="en-US" dirty="0"/>
                    <a:t> </a:t>
                  </a:r>
                  <a:r>
                    <a:rPr lang="en-US" b="1" dirty="0"/>
                    <a:t>golf</a:t>
                  </a:r>
                  <a:r>
                    <a:rPr lang="en-US" dirty="0"/>
                    <a:t>, </a:t>
                  </a:r>
                  <a:r>
                    <a:rPr lang="en-US" dirty="0" err="1"/>
                    <a:t>dus</a:t>
                  </a:r>
                  <a:r>
                    <a:rPr lang="en-US" dirty="0"/>
                    <a:t> </a:t>
                  </a:r>
                  <a:r>
                    <a:rPr lang="en-US" dirty="0" err="1"/>
                    <a:t>geldt</a:t>
                  </a:r>
                  <a:r>
                    <a:rPr lang="en-US" dirty="0"/>
                    <a:t> 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</m:oMath>
                  </a14:m>
                  <a:r>
                    <a:rPr lang="en-US" dirty="0"/>
                    <a:t> .</a:t>
                  </a:r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324" y="1853177"/>
                  <a:ext cx="4926477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733" t="-10526" r="-86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352324" y="2448699"/>
            <a:ext cx="4632166" cy="708764"/>
            <a:chOff x="352324" y="2351045"/>
            <a:chExt cx="4632166" cy="708764"/>
          </a:xfrm>
        </p:grpSpPr>
        <p:sp>
          <p:nvSpPr>
            <p:cNvPr id="8" name="Rectangle 7"/>
            <p:cNvSpPr/>
            <p:nvPr/>
          </p:nvSpPr>
          <p:spPr>
            <a:xfrm>
              <a:off x="3639838" y="2351045"/>
              <a:ext cx="1296140" cy="70876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400" dirty="0" err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352324" y="2408704"/>
                  <a:ext cx="4632166" cy="58657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342900" indent="-342900">
                    <a:buFont typeface="Arial" panose="020B0604020202020204" pitchFamily="34" charset="0"/>
                    <a:buChar char="•"/>
                  </a:pPr>
                  <a:r>
                    <a:rPr lang="en-US" dirty="0" smtClean="0"/>
                    <a:t>Combi </a:t>
                  </a:r>
                  <a:r>
                    <a:rPr lang="en-US" dirty="0" err="1" smtClean="0"/>
                    <a:t>vergelijkingen</a:t>
                  </a:r>
                  <a:r>
                    <a:rPr lang="en-US" dirty="0" smtClean="0"/>
                    <a:t>:   </a:t>
                  </a:r>
                  <a14:m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324" y="2408704"/>
                  <a:ext cx="4632166" cy="586571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842" b="-104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334568" y="3230888"/>
            <a:ext cx="8409482" cy="830997"/>
            <a:chOff x="352324" y="3301912"/>
            <a:chExt cx="8409482" cy="830997"/>
          </a:xfrm>
        </p:grpSpPr>
        <p:sp>
          <p:nvSpPr>
            <p:cNvPr id="13" name="TextBox 12"/>
            <p:cNvSpPr txBox="1"/>
            <p:nvPr/>
          </p:nvSpPr>
          <p:spPr>
            <a:xfrm>
              <a:off x="352324" y="3301912"/>
              <a:ext cx="840948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b="1" dirty="0" err="1" smtClean="0">
                  <a:latin typeface="Calibri" pitchFamily="34" charset="0"/>
                </a:rPr>
                <a:t>Eenheden</a:t>
              </a:r>
              <a:r>
                <a:rPr lang="en-US" sz="2400" dirty="0" smtClean="0">
                  <a:latin typeface="Calibri" pitchFamily="34" charset="0"/>
                </a:rPr>
                <a:t>: 	</a:t>
              </a:r>
              <a:r>
                <a:rPr lang="en-US" sz="2400" dirty="0" err="1" smtClean="0">
                  <a:latin typeface="Calibri" pitchFamily="34" charset="0"/>
                </a:rPr>
                <a:t>standaard</a:t>
              </a:r>
              <a:r>
                <a:rPr lang="en-US" sz="2400" dirty="0" smtClean="0">
                  <a:latin typeface="Calibri" pitchFamily="34" charset="0"/>
                </a:rPr>
                <a:t> </a:t>
              </a:r>
              <a:r>
                <a:rPr lang="en-US" sz="2400" dirty="0" err="1" smtClean="0">
                  <a:latin typeface="Calibri" pitchFamily="34" charset="0"/>
                </a:rPr>
                <a:t>energie-eenheid</a:t>
              </a:r>
              <a:r>
                <a:rPr lang="en-US" sz="2400" dirty="0" smtClean="0">
                  <a:latin typeface="Calibri" pitchFamily="34" charset="0"/>
                </a:rPr>
                <a:t> in </a:t>
              </a:r>
              <a:r>
                <a:rPr lang="en-US" sz="2400" dirty="0" err="1" smtClean="0">
                  <a:latin typeface="Calibri" pitchFamily="34" charset="0"/>
                </a:rPr>
                <a:t>formu</a:t>
              </a:r>
              <a:r>
                <a:rPr lang="en-US" dirty="0" err="1" smtClean="0"/>
                <a:t>les</a:t>
              </a:r>
              <a:r>
                <a:rPr lang="en-US" dirty="0" smtClean="0"/>
                <a:t> = </a:t>
              </a:r>
              <a:r>
                <a:rPr lang="en-US" b="1" dirty="0" smtClean="0"/>
                <a:t>Joule!</a:t>
              </a:r>
              <a:endParaRPr lang="en-US" b="1" dirty="0"/>
            </a:p>
            <a:p>
              <a:r>
                <a:rPr lang="en-US" dirty="0" smtClean="0"/>
                <a:t>		in </a:t>
              </a:r>
              <a:r>
                <a:rPr lang="en-US" dirty="0" err="1" smtClean="0"/>
                <a:t>opgaven</a:t>
              </a:r>
              <a:r>
                <a:rPr lang="en-US" dirty="0" smtClean="0"/>
                <a:t> </a:t>
              </a:r>
              <a:r>
                <a:rPr lang="en-US" dirty="0" err="1" smtClean="0"/>
                <a:t>vaak</a:t>
              </a:r>
              <a:r>
                <a:rPr lang="en-US" dirty="0" smtClean="0"/>
                <a:t>: </a:t>
              </a:r>
              <a:r>
                <a:rPr lang="en-US" dirty="0" err="1" smtClean="0"/>
                <a:t>energie</a:t>
              </a:r>
              <a:r>
                <a:rPr lang="en-US" dirty="0" smtClean="0"/>
                <a:t> in eV: 1eV = 1,6022.10</a:t>
              </a:r>
              <a:r>
                <a:rPr lang="en-US" baseline="30000" dirty="0" smtClean="0"/>
                <a:t>-19</a:t>
              </a:r>
              <a:r>
                <a:rPr lang="en-US" dirty="0" smtClean="0"/>
                <a:t> J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06891" y="3699654"/>
              <a:ext cx="2610525" cy="41549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400" dirty="0" err="1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523705" y="1333716"/>
                <a:ext cx="4572000" cy="4616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i="1" smtClean="0">
                        <a:solidFill>
                          <a:srgbClr val="0070C0"/>
                        </a:solidFill>
                        <a:latin typeface="Cambria Math"/>
                      </a:rPr>
                      <m:t>h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nl-NL" dirty="0" smtClean="0">
                    <a:solidFill>
                      <a:srgbClr val="0070C0"/>
                    </a:solidFill>
                  </a:rPr>
                  <a:t>6,626.10</a:t>
                </a:r>
                <a:r>
                  <a:rPr lang="nl-NL" baseline="30000" dirty="0" smtClean="0">
                    <a:solidFill>
                      <a:srgbClr val="0070C0"/>
                    </a:solidFill>
                  </a:rPr>
                  <a:t>-34</a:t>
                </a:r>
                <a:r>
                  <a:rPr lang="nl-NL" dirty="0" smtClean="0">
                    <a:solidFill>
                      <a:srgbClr val="0070C0"/>
                    </a:solidFill>
                  </a:rPr>
                  <a:t> </a:t>
                </a:r>
                <a:r>
                  <a:rPr lang="nl-NL" dirty="0" err="1">
                    <a:solidFill>
                      <a:srgbClr val="0070C0"/>
                    </a:solidFill>
                  </a:rPr>
                  <a:t>Js</a:t>
                </a:r>
                <a:r>
                  <a:rPr lang="nl-NL" dirty="0">
                    <a:solidFill>
                      <a:srgbClr val="0070C0"/>
                    </a:solidFill>
                  </a:rPr>
                  <a:t> (</a:t>
                </a:r>
                <a:r>
                  <a:rPr lang="nl-NL" dirty="0" err="1">
                    <a:solidFill>
                      <a:srgbClr val="0070C0"/>
                    </a:solidFill>
                  </a:rPr>
                  <a:t>Binas</a:t>
                </a:r>
                <a:r>
                  <a:rPr lang="nl-NL" dirty="0">
                    <a:solidFill>
                      <a:srgbClr val="0070C0"/>
                    </a:solidFill>
                  </a:rPr>
                  <a:t> Tabel </a:t>
                </a:r>
                <a:r>
                  <a:rPr lang="nl-NL" dirty="0" smtClean="0">
                    <a:solidFill>
                      <a:srgbClr val="0070C0"/>
                    </a:solidFill>
                  </a:rPr>
                  <a:t>7A)</a:t>
                </a:r>
                <a:endParaRPr lang="nl-NL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705" y="1333716"/>
                <a:ext cx="4572000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40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52324" y="4115507"/>
            <a:ext cx="84609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latin typeface="Calibri" pitchFamily="34" charset="0"/>
              </a:rPr>
              <a:t>Elektron</a:t>
            </a:r>
            <a:r>
              <a:rPr lang="en-US" sz="2400" dirty="0" smtClean="0">
                <a:latin typeface="Calibri" pitchFamily="34" charset="0"/>
              </a:rPr>
              <a:t>: 	</a:t>
            </a:r>
            <a:r>
              <a:rPr lang="en-US" sz="2400" dirty="0" err="1" smtClean="0">
                <a:latin typeface="Calibri" pitchFamily="34" charset="0"/>
              </a:rPr>
              <a:t>elementair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deeltje</a:t>
            </a:r>
            <a:r>
              <a:rPr lang="en-US" sz="2400" dirty="0" smtClean="0">
                <a:latin typeface="Calibri" pitchFamily="34" charset="0"/>
              </a:rPr>
              <a:t> met lading q = 1,6022.10</a:t>
            </a:r>
            <a:r>
              <a:rPr lang="en-US" sz="2400" baseline="30000" dirty="0" smtClean="0">
                <a:latin typeface="Calibri" pitchFamily="34" charset="0"/>
              </a:rPr>
              <a:t>-19</a:t>
            </a:r>
            <a:r>
              <a:rPr lang="en-US" sz="2400" dirty="0" smtClean="0">
                <a:latin typeface="Calibri" pitchFamily="34" charset="0"/>
              </a:rPr>
              <a:t> C</a:t>
            </a:r>
            <a:endParaRPr lang="en-US" dirty="0"/>
          </a:p>
          <a:p>
            <a:r>
              <a:rPr lang="en-US" sz="2400" dirty="0" smtClean="0">
                <a:latin typeface="Calibri" pitchFamily="34" charset="0"/>
              </a:rPr>
              <a:t>		</a:t>
            </a:r>
            <a:r>
              <a:rPr lang="en-US" sz="2400" dirty="0" err="1" smtClean="0">
                <a:latin typeface="Calibri" pitchFamily="34" charset="0"/>
              </a:rPr>
              <a:t>en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massa</a:t>
            </a:r>
            <a:r>
              <a:rPr lang="en-US" sz="2400" dirty="0" smtClean="0">
                <a:latin typeface="Calibri" pitchFamily="34" charset="0"/>
              </a:rPr>
              <a:t> m = 9,109.10</a:t>
            </a:r>
            <a:r>
              <a:rPr lang="en-US" sz="2400" baseline="30000" dirty="0" smtClean="0">
                <a:latin typeface="Calibri" pitchFamily="34" charset="0"/>
              </a:rPr>
              <a:t>-31</a:t>
            </a:r>
            <a:r>
              <a:rPr lang="en-US" sz="2400" dirty="0" smtClean="0">
                <a:latin typeface="Calibri" pitchFamily="34" charset="0"/>
              </a:rPr>
              <a:t> kg (</a:t>
            </a:r>
            <a:r>
              <a:rPr lang="en-US" sz="2400" dirty="0" err="1" smtClean="0">
                <a:latin typeface="Calibri" pitchFamily="34" charset="0"/>
              </a:rPr>
              <a:t>beide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Binas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Tabel</a:t>
            </a:r>
            <a:r>
              <a:rPr lang="en-US" sz="2400" dirty="0" smtClean="0">
                <a:latin typeface="Calibri" pitchFamily="34" charset="0"/>
              </a:rPr>
              <a:t> 7B)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334568" y="4946504"/>
            <a:ext cx="7753469" cy="1788672"/>
            <a:chOff x="334568" y="4946504"/>
            <a:chExt cx="7753469" cy="1788672"/>
          </a:xfrm>
        </p:grpSpPr>
        <p:sp>
          <p:nvSpPr>
            <p:cNvPr id="20" name="TextBox 19"/>
            <p:cNvSpPr txBox="1"/>
            <p:nvPr/>
          </p:nvSpPr>
          <p:spPr>
            <a:xfrm>
              <a:off x="334568" y="4946504"/>
              <a:ext cx="77534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400" b="1" dirty="0" err="1" smtClean="0">
                  <a:latin typeface="Calibri" pitchFamily="34" charset="0"/>
                </a:rPr>
                <a:t>Elektrische</a:t>
              </a:r>
              <a:r>
                <a:rPr lang="en-US" sz="2400" b="1" dirty="0" smtClean="0">
                  <a:latin typeface="Calibri" pitchFamily="34" charset="0"/>
                </a:rPr>
                <a:t> </a:t>
              </a:r>
              <a:r>
                <a:rPr lang="en-US" sz="2400" b="1" dirty="0" err="1" smtClean="0">
                  <a:latin typeface="Calibri" pitchFamily="34" charset="0"/>
                </a:rPr>
                <a:t>energie</a:t>
              </a:r>
              <a:r>
                <a:rPr lang="en-US" sz="2400" b="1" dirty="0" smtClean="0">
                  <a:latin typeface="Calibri" pitchFamily="34" charset="0"/>
                </a:rPr>
                <a:t> </a:t>
              </a:r>
              <a:r>
                <a:rPr lang="en-US" sz="2400" dirty="0" smtClean="0">
                  <a:latin typeface="Calibri" pitchFamily="34" charset="0"/>
                </a:rPr>
                <a:t>van </a:t>
              </a:r>
              <a:r>
                <a:rPr lang="en-US" sz="2400" dirty="0" err="1" smtClean="0">
                  <a:latin typeface="Calibri" pitchFamily="34" charset="0"/>
                </a:rPr>
                <a:t>geladen</a:t>
              </a:r>
              <a:r>
                <a:rPr lang="en-US" sz="2400" dirty="0" smtClean="0">
                  <a:latin typeface="Calibri" pitchFamily="34" charset="0"/>
                </a:rPr>
                <a:t> </a:t>
              </a:r>
              <a:r>
                <a:rPr lang="en-US" sz="2400" dirty="0" err="1" smtClean="0">
                  <a:latin typeface="Calibri" pitchFamily="34" charset="0"/>
                </a:rPr>
                <a:t>deeltjes</a:t>
              </a:r>
              <a:r>
                <a:rPr lang="en-US" sz="2400" dirty="0" smtClean="0">
                  <a:latin typeface="Calibri" pitchFamily="34" charset="0"/>
                </a:rPr>
                <a:t> </a:t>
              </a:r>
              <a:r>
                <a:rPr lang="en-US" dirty="0" smtClean="0"/>
                <a:t>in </a:t>
              </a:r>
              <a:r>
                <a:rPr lang="en-US" dirty="0" err="1" smtClean="0"/>
                <a:t>elektrisch</a:t>
              </a:r>
              <a:r>
                <a:rPr lang="en-US" dirty="0" smtClean="0"/>
                <a:t> veld</a:t>
              </a:r>
              <a:endParaRPr lang="en-US" sz="2400" dirty="0" smtClean="0">
                <a:latin typeface="Calibri" pitchFamily="34" charset="0"/>
              </a:endParaRPr>
            </a:p>
          </p:txBody>
        </p:sp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60123" y="5459492"/>
              <a:ext cx="4131131" cy="1275684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5809705" y="5646457"/>
                  <a:ext cx="143122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𝑒𝑙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𝑞𝑈</m:t>
                        </m:r>
                      </m:oMath>
                    </m:oMathPara>
                  </a14:m>
                  <a:endParaRPr lang="en-US" sz="2400" dirty="0" smtClean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9705" y="5646457"/>
                  <a:ext cx="1431226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4255" r="-6383" b="-327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5809705" y="6210908"/>
                  <a:ext cx="179190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𝑒𝑙</m:t>
                            </m:r>
                          </m:sub>
                        </m:sSub>
                      </m:oMath>
                    </m:oMathPara>
                  </a14:m>
                  <a:endParaRPr lang="en-US" sz="2400" dirty="0" smtClean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9705" y="6210908"/>
                  <a:ext cx="1791901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3401" r="-1020" b="-1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0" name="Rectangle 69"/>
            <p:cNvSpPr/>
            <p:nvPr/>
          </p:nvSpPr>
          <p:spPr>
            <a:xfrm>
              <a:off x="5800827" y="5619823"/>
              <a:ext cx="1431226" cy="45087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400" dirty="0" err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800827" y="6193152"/>
              <a:ext cx="1791901" cy="43846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400" dirty="0" err="1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34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/>
          <p:nvPr/>
        </p:nvSpPr>
        <p:spPr>
          <a:xfrm>
            <a:off x="395289" y="412946"/>
            <a:ext cx="83722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alibri" pitchFamily="34" charset="0"/>
              </a:rPr>
              <a:t>Conclusie</a:t>
            </a:r>
            <a:r>
              <a:rPr lang="en-US" sz="2400" dirty="0" smtClean="0">
                <a:latin typeface="Calibri" pitchFamily="34" charset="0"/>
              </a:rPr>
              <a:t>:</a:t>
            </a:r>
          </a:p>
          <a:p>
            <a:r>
              <a:rPr lang="en-US" sz="2400" dirty="0" err="1" smtClean="0">
                <a:latin typeface="Calibri" pitchFamily="34" charset="0"/>
              </a:rPr>
              <a:t>Blijkbaar</a:t>
            </a:r>
            <a:r>
              <a:rPr lang="en-US" sz="2400" dirty="0" smtClean="0">
                <a:latin typeface="Calibri" pitchFamily="34" charset="0"/>
              </a:rPr>
              <a:t> is </a:t>
            </a:r>
            <a:r>
              <a:rPr lang="en-US" sz="2400" dirty="0" err="1" smtClean="0">
                <a:latin typeface="Calibri" pitchFamily="34" charset="0"/>
              </a:rPr>
              <a:t>niet</a:t>
            </a:r>
            <a:r>
              <a:rPr lang="en-US" sz="2400" dirty="0" smtClean="0">
                <a:latin typeface="Calibri" pitchFamily="34" charset="0"/>
              </a:rPr>
              <a:t> de </a:t>
            </a:r>
            <a:r>
              <a:rPr lang="en-US" sz="2400" dirty="0" err="1" smtClean="0">
                <a:latin typeface="Calibri" pitchFamily="34" charset="0"/>
              </a:rPr>
              <a:t>lichtintensiteit</a:t>
            </a:r>
            <a:r>
              <a:rPr lang="en-US" sz="2400" dirty="0" smtClean="0">
                <a:latin typeface="Calibri" pitchFamily="34" charset="0"/>
              </a:rPr>
              <a:t>  </a:t>
            </a:r>
            <a:r>
              <a:rPr lang="en-US" sz="2400" dirty="0" err="1" smtClean="0">
                <a:latin typeface="Calibri" pitchFamily="34" charset="0"/>
              </a:rPr>
              <a:t>bepalend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voor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het al </a:t>
            </a:r>
            <a:r>
              <a:rPr lang="en-US" sz="2400" dirty="0" err="1" smtClean="0">
                <a:latin typeface="Calibri" pitchFamily="34" charset="0"/>
              </a:rPr>
              <a:t>dan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niet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vrijkomen</a:t>
            </a:r>
            <a:r>
              <a:rPr lang="en-US" sz="2400" dirty="0" smtClean="0">
                <a:latin typeface="Calibri" pitchFamily="34" charset="0"/>
              </a:rPr>
              <a:t> van de </a:t>
            </a:r>
            <a:r>
              <a:rPr lang="en-US" sz="2400" dirty="0" err="1" smtClean="0">
                <a:latin typeface="Calibri" pitchFamily="34" charset="0"/>
              </a:rPr>
              <a:t>foto-elektronen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</p:txBody>
      </p:sp>
      <p:grpSp>
        <p:nvGrpSpPr>
          <p:cNvPr id="18" name="Groep 17"/>
          <p:cNvGrpSpPr/>
          <p:nvPr/>
        </p:nvGrpSpPr>
        <p:grpSpPr>
          <a:xfrm>
            <a:off x="395289" y="2049764"/>
            <a:ext cx="8529635" cy="4389136"/>
            <a:chOff x="395288" y="2614298"/>
            <a:chExt cx="8627841" cy="3260722"/>
          </a:xfrm>
        </p:grpSpPr>
        <p:sp>
          <p:nvSpPr>
            <p:cNvPr id="7" name="Content Placeholder 3"/>
            <p:cNvSpPr txBox="1">
              <a:spLocks/>
            </p:cNvSpPr>
            <p:nvPr/>
          </p:nvSpPr>
          <p:spPr>
            <a:xfrm>
              <a:off x="395288" y="2614298"/>
              <a:ext cx="6165532" cy="3260722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nl-NL" sz="2400" dirty="0" smtClean="0"/>
                <a:t>In 1905 komt Einstein met de verklaring: </a:t>
              </a:r>
              <a:br>
                <a:rPr lang="nl-NL" sz="2400" dirty="0" smtClean="0"/>
              </a:br>
              <a:r>
                <a:rPr lang="nl-NL" sz="2400" dirty="0" smtClean="0"/>
                <a:t>Licht kan alleen pakketjes met een welbepaalde hoeveelheid energie (= fotonen) overdragen aan de elektronen in het metaal.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nl-NL" sz="2400" dirty="0" smtClean="0"/>
                <a:t>Voor de energie van een foton geldt:</a:t>
              </a:r>
            </a:p>
            <a:p>
              <a:pPr marL="0" indent="0">
                <a:buNone/>
              </a:pPr>
              <a:endParaRPr lang="nl-NL" sz="2400" dirty="0"/>
            </a:p>
            <a:p>
              <a:pPr marL="0" indent="0">
                <a:buNone/>
              </a:pPr>
              <a:endParaRPr lang="nl-NL" sz="2400" dirty="0" smtClean="0"/>
            </a:p>
            <a:p>
              <a:pPr marL="0" indent="0">
                <a:spcBef>
                  <a:spcPts val="0"/>
                </a:spcBef>
                <a:buNone/>
              </a:pPr>
              <a:endParaRPr lang="nl-NL" sz="2400" dirty="0" smtClean="0"/>
            </a:p>
            <a:p>
              <a:pPr marL="0" indent="0">
                <a:spcBef>
                  <a:spcPts val="0"/>
                </a:spcBef>
                <a:buNone/>
              </a:pPr>
              <a:r>
                <a:rPr lang="nl-NL" sz="2400" dirty="0" smtClean="0"/>
                <a:t>hierin</a:t>
              </a:r>
              <a:r>
                <a:rPr lang="nl-NL" sz="2400" dirty="0" smtClean="0"/>
                <a:t>: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nl-NL" sz="2400" dirty="0" smtClean="0"/>
                <a:t>h = constante van Planck, c = lichtsnelheid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nl-NL" sz="2400" dirty="0"/>
                <a:t>f</a:t>
              </a:r>
              <a:r>
                <a:rPr lang="nl-NL" sz="2400" dirty="0" smtClean="0"/>
                <a:t> = frequentie van licht, </a:t>
              </a:r>
              <a:r>
                <a:rPr lang="el-GR" sz="2400" dirty="0" smtClean="0"/>
                <a:t>λ</a:t>
              </a:r>
              <a:r>
                <a:rPr lang="nl-NL" sz="2400" dirty="0" smtClean="0"/>
                <a:t> = golflengte van licht</a:t>
              </a:r>
            </a:p>
            <a:p>
              <a:pPr marL="0" indent="0">
                <a:buNone/>
              </a:pPr>
              <a:endParaRPr lang="nl-NL" sz="2400" dirty="0" smtClean="0"/>
            </a:p>
            <a:p>
              <a:pPr marL="0" indent="0">
                <a:buNone/>
              </a:pPr>
              <a:endParaRPr lang="nl-NL" sz="2400" dirty="0" smtClean="0"/>
            </a:p>
            <a:p>
              <a:pPr marL="0" indent="0">
                <a:buNone/>
              </a:pPr>
              <a:endParaRPr lang="nl-NL" dirty="0" smtClean="0"/>
            </a:p>
            <a:p>
              <a:pPr marL="3657600" lvl="8" indent="0">
                <a:buNone/>
              </a:pPr>
              <a:endParaRPr lang="nl-NL" dirty="0" smtClean="0"/>
            </a:p>
          </p:txBody>
        </p:sp>
        <p:pic>
          <p:nvPicPr>
            <p:cNvPr id="8" name="Afbeelding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0819" y="2614298"/>
              <a:ext cx="2462310" cy="1926428"/>
            </a:xfrm>
            <a:prstGeom prst="rect">
              <a:avLst/>
            </a:prstGeom>
          </p:spPr>
        </p:pic>
        <p:grpSp>
          <p:nvGrpSpPr>
            <p:cNvPr id="9" name="Group 10"/>
            <p:cNvGrpSpPr/>
            <p:nvPr/>
          </p:nvGrpSpPr>
          <p:grpSpPr>
            <a:xfrm>
              <a:off x="7194420" y="4612322"/>
              <a:ext cx="1751633" cy="898219"/>
              <a:chOff x="7635744" y="5959781"/>
              <a:chExt cx="1751633" cy="898219"/>
            </a:xfrm>
          </p:grpSpPr>
          <p:pic>
            <p:nvPicPr>
              <p:cNvPr id="10" name="Picture 2" descr="http://www.kennislink.nl/upload/138435_962_1128069100965-nobel-medal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242129" y="5959781"/>
                <a:ext cx="1145248" cy="8704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TextBox 8"/>
              <p:cNvSpPr txBox="1"/>
              <p:nvPr/>
            </p:nvSpPr>
            <p:spPr>
              <a:xfrm>
                <a:off x="7635744" y="6457890"/>
                <a:ext cx="7040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i="1" dirty="0" smtClean="0">
                    <a:latin typeface="Calibri" pitchFamily="34" charset="0"/>
                  </a:rPr>
                  <a:t>1921</a:t>
                </a:r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3761" y="4244659"/>
              <a:ext cx="2199322" cy="5389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Rechthoek 16"/>
            <p:cNvSpPr/>
            <p:nvPr/>
          </p:nvSpPr>
          <p:spPr>
            <a:xfrm>
              <a:off x="1404350" y="4195640"/>
              <a:ext cx="2462890" cy="63700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nl-NL" sz="2400" dirty="0" err="1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184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02118" y="776915"/>
            <a:ext cx="6358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Calibri" pitchFamily="34" charset="0"/>
              </a:rPr>
              <a:t>1. Fotonen met energie  </a:t>
            </a:r>
            <a:r>
              <a:rPr lang="nl-NL" sz="2400" dirty="0" err="1" smtClean="0">
                <a:latin typeface="Calibri" pitchFamily="34" charset="0"/>
              </a:rPr>
              <a:t>E</a:t>
            </a:r>
            <a:r>
              <a:rPr lang="nl-NL" sz="2400" baseline="-25000" dirty="0" err="1" smtClean="0">
                <a:latin typeface="Calibri" pitchFamily="34" charset="0"/>
              </a:rPr>
              <a:t>f</a:t>
            </a:r>
            <a:r>
              <a:rPr lang="nl-NL" sz="2400" dirty="0" smtClean="0">
                <a:latin typeface="Calibri" pitchFamily="34" charset="0"/>
              </a:rPr>
              <a:t> = </a:t>
            </a:r>
            <a:r>
              <a:rPr lang="nl-NL" sz="2400" dirty="0" err="1" smtClean="0">
                <a:latin typeface="Calibri" pitchFamily="34" charset="0"/>
              </a:rPr>
              <a:t>h·f</a:t>
            </a:r>
            <a:r>
              <a:rPr lang="nl-NL" sz="2400" dirty="0" smtClean="0">
                <a:latin typeface="Calibri" pitchFamily="34" charset="0"/>
              </a:rPr>
              <a:t>  vallen op metaal.</a:t>
            </a: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412750" y="1259156"/>
            <a:ext cx="8165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/>
            <a:r>
              <a:rPr lang="nl-NL" sz="2400" dirty="0" smtClean="0">
                <a:latin typeface="Calibri" pitchFamily="34" charset="0"/>
              </a:rPr>
              <a:t>2. Om een geleidingselektron vrij te maken uit het metaal is een zekere minimale hoeveelheid energie nodig (drempelwaarde): de </a:t>
            </a:r>
            <a:r>
              <a:rPr lang="nl-NL" sz="2400" dirty="0" err="1" smtClean="0">
                <a:latin typeface="Calibri" pitchFamily="34" charset="0"/>
              </a:rPr>
              <a:t>uittree</a:t>
            </a:r>
            <a:r>
              <a:rPr lang="nl-NL" sz="2400" dirty="0" smtClean="0">
                <a:latin typeface="Calibri" pitchFamily="34" charset="0"/>
              </a:rPr>
              <a:t>-energie  </a:t>
            </a:r>
            <a:r>
              <a:rPr lang="nl-NL" sz="2400" dirty="0" err="1" smtClean="0">
                <a:latin typeface="Calibri" pitchFamily="34" charset="0"/>
              </a:rPr>
              <a:t>E</a:t>
            </a:r>
            <a:r>
              <a:rPr lang="nl-NL" sz="2400" baseline="-25000" dirty="0" err="1" smtClean="0">
                <a:latin typeface="Calibri" pitchFamily="34" charset="0"/>
              </a:rPr>
              <a:t>uit</a:t>
            </a: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12750" y="266663"/>
            <a:ext cx="8520113" cy="5953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nl-NL" sz="2800" b="1" dirty="0" smtClean="0">
                <a:solidFill>
                  <a:srgbClr val="00B0F0"/>
                </a:solidFill>
              </a:rPr>
              <a:t>Het foto-elektrisch effect in stapjes</a:t>
            </a:r>
            <a:endParaRPr lang="nl-NL" sz="2800" b="1" dirty="0" smtClean="0">
              <a:solidFill>
                <a:srgbClr val="00B0F0"/>
              </a:solidFill>
            </a:endParaRPr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354012" y="2483193"/>
            <a:ext cx="81422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Calibri" pitchFamily="34" charset="0"/>
              <a:buAutoNum type="arabicPeriod" startAt="3"/>
            </a:pPr>
            <a:r>
              <a:rPr lang="nl-NL" b="1" dirty="0" smtClean="0">
                <a:solidFill>
                  <a:srgbClr val="FF0000"/>
                </a:solidFill>
              </a:rPr>
              <a:t>Een </a:t>
            </a:r>
            <a:r>
              <a:rPr lang="nl-NL" b="1" dirty="0">
                <a:solidFill>
                  <a:srgbClr val="FF0000"/>
                </a:solidFill>
              </a:rPr>
              <a:t>elektron kan de </a:t>
            </a:r>
            <a:r>
              <a:rPr lang="nl-NL" b="1" dirty="0" smtClean="0">
                <a:solidFill>
                  <a:srgbClr val="FF0000"/>
                </a:solidFill>
              </a:rPr>
              <a:t>energie </a:t>
            </a:r>
            <a:r>
              <a:rPr lang="nl-NL" b="1" dirty="0">
                <a:solidFill>
                  <a:srgbClr val="FF0000"/>
                </a:solidFill>
              </a:rPr>
              <a:t>van één foton opnemen</a:t>
            </a:r>
            <a:r>
              <a:rPr lang="nl-NL" dirty="0">
                <a:solidFill>
                  <a:srgbClr val="FF0000"/>
                </a:solidFill>
              </a:rPr>
              <a:t>. </a:t>
            </a:r>
          </a:p>
        </p:txBody>
      </p:sp>
      <p:grpSp>
        <p:nvGrpSpPr>
          <p:cNvPr id="132" name="Groep 131"/>
          <p:cNvGrpSpPr/>
          <p:nvPr/>
        </p:nvGrpSpPr>
        <p:grpSpPr>
          <a:xfrm>
            <a:off x="402118" y="3109678"/>
            <a:ext cx="8094181" cy="2514945"/>
            <a:chOff x="657225" y="3167063"/>
            <a:chExt cx="7839272" cy="2646362"/>
          </a:xfrm>
        </p:grpSpPr>
        <p:pic>
          <p:nvPicPr>
            <p:cNvPr id="8" name="Picture 2" descr="http://www.beeldenmarkt.com/media/catalog/product/cache/1/image/1ec9653a8455c07fc4c4994fe4591911/e/n/engelse-bulldog-klein-metaal.jpg"/>
            <p:cNvPicPr>
              <a:picLocks noChangeAspect="1" noChangeArrowheads="1"/>
            </p:cNvPicPr>
            <p:nvPr/>
          </p:nvPicPr>
          <p:blipFill>
            <a:blip r:embed="rId2"/>
            <a:srcRect l="4222" t="9763" r="4456" b="6042"/>
            <a:stretch>
              <a:fillRect/>
            </a:stretch>
          </p:blipFill>
          <p:spPr bwMode="auto">
            <a:xfrm>
              <a:off x="3821113" y="4135438"/>
              <a:ext cx="1820862" cy="1677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5" descr="http://www.ledkweeklampen.nl/media/Lamp_goed_ide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7225" y="3522663"/>
              <a:ext cx="1139825" cy="1362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Ovaal 9"/>
            <p:cNvSpPr>
              <a:spLocks noChangeArrowheads="1"/>
            </p:cNvSpPr>
            <p:nvPr/>
          </p:nvSpPr>
          <p:spPr bwMode="auto">
            <a:xfrm>
              <a:off x="4256088" y="3167063"/>
              <a:ext cx="1314450" cy="120967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nl-NL">
                <a:solidFill>
                  <a:srgbClr val="000000"/>
                </a:solidFill>
              </a:endParaRPr>
            </a:p>
          </p:txBody>
        </p:sp>
        <p:grpSp>
          <p:nvGrpSpPr>
            <p:cNvPr id="11" name="Groep 10"/>
            <p:cNvGrpSpPr>
              <a:grpSpLocks/>
            </p:cNvGrpSpPr>
            <p:nvPr/>
          </p:nvGrpSpPr>
          <p:grpSpPr bwMode="auto">
            <a:xfrm>
              <a:off x="2038350" y="3351213"/>
              <a:ext cx="1466850" cy="1279525"/>
              <a:chOff x="2039068" y="3351149"/>
              <a:chExt cx="1466057" cy="1278994"/>
            </a:xfrm>
          </p:grpSpPr>
          <p:grpSp>
            <p:nvGrpSpPr>
              <p:cNvPr id="92" name="Groep 2072"/>
              <p:cNvGrpSpPr>
                <a:grpSpLocks/>
              </p:cNvGrpSpPr>
              <p:nvPr/>
            </p:nvGrpSpPr>
            <p:grpSpPr bwMode="auto">
              <a:xfrm>
                <a:off x="2438042" y="3351149"/>
                <a:ext cx="646987" cy="618643"/>
                <a:chOff x="2438042" y="3351149"/>
                <a:chExt cx="646987" cy="618643"/>
              </a:xfrm>
            </p:grpSpPr>
            <p:grpSp>
              <p:nvGrpSpPr>
                <p:cNvPr id="119" name="Groep 30"/>
                <p:cNvGrpSpPr>
                  <a:grpSpLocks/>
                </p:cNvGrpSpPr>
                <p:nvPr/>
              </p:nvGrpSpPr>
              <p:grpSpPr bwMode="auto">
                <a:xfrm>
                  <a:off x="2611610" y="3801116"/>
                  <a:ext cx="473419" cy="168676"/>
                  <a:chOff x="2598639" y="4805786"/>
                  <a:chExt cx="473419" cy="168676"/>
                </a:xfrm>
              </p:grpSpPr>
              <p:sp>
                <p:nvSpPr>
                  <p:cNvPr id="121" name="Ovaal 120"/>
                  <p:cNvSpPr/>
                  <p:nvPr/>
                </p:nvSpPr>
                <p:spPr>
                  <a:xfrm>
                    <a:off x="2743204" y="4805786"/>
                    <a:ext cx="168676" cy="168676"/>
                  </a:xfrm>
                  <a:prstGeom prst="ellipse">
                    <a:avLst/>
                  </a:pr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txBody>
                  <a:bodyPr anchor="ctr">
                    <a:spAutoFit/>
                  </a:bodyPr>
                  <a:lstStyle/>
                  <a:p>
                    <a:pPr algn="ctr">
                      <a:defRPr/>
                    </a:pPr>
                    <a:endParaRPr lang="nl-NL" dirty="0" err="1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122" name="Groep 40"/>
                  <p:cNvGrpSpPr>
                    <a:grpSpLocks/>
                  </p:cNvGrpSpPr>
                  <p:nvPr/>
                </p:nvGrpSpPr>
                <p:grpSpPr bwMode="auto">
                  <a:xfrm rot="16200000" flipH="1">
                    <a:off x="2788353" y="4653415"/>
                    <a:ext cx="93992" cy="473419"/>
                    <a:chOff x="2418001" y="2563395"/>
                    <a:chExt cx="91481" cy="668860"/>
                  </a:xfrm>
                </p:grpSpPr>
                <p:grpSp>
                  <p:nvGrpSpPr>
                    <p:cNvPr id="123" name="Group 13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2152209" y="2838844"/>
                      <a:ext cx="618787" cy="67889"/>
                      <a:chOff x="1382713" y="1625600"/>
                      <a:chExt cx="4140200" cy="301625"/>
                    </a:xfrm>
                  </p:grpSpPr>
                  <p:sp>
                    <p:nvSpPr>
                      <p:cNvPr id="125" name="Freeform 13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1382713" y="1638292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126" name="Freeform 14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2071583" y="1636052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127" name="Freeform 15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2757060" y="1631573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128" name="Freeform 16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447626" y="1632319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129" name="Freeform 17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4146021" y="1630080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130" name="Freeform 18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4831498" y="1625600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</p:grpSp>
                <p:sp>
                  <p:nvSpPr>
                    <p:cNvPr id="124" name="Isosceles Triangle 16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2418001" y="3127204"/>
                      <a:ext cx="91481" cy="105051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anchor="ctr">
                      <a:spAutoFit/>
                    </a:bodyPr>
                    <a:lstStyle/>
                    <a:p>
                      <a:pPr algn="ctr"/>
                      <a:endParaRPr 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20" name="Rechthoek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8042" y="3351149"/>
                  <a:ext cx="564192" cy="49128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2500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</p:grpSp>
          <p:grpSp>
            <p:nvGrpSpPr>
              <p:cNvPr id="93" name="Groep 2070"/>
              <p:cNvGrpSpPr>
                <a:grpSpLocks/>
              </p:cNvGrpSpPr>
              <p:nvPr/>
            </p:nvGrpSpPr>
            <p:grpSpPr bwMode="auto">
              <a:xfrm>
                <a:off x="2039068" y="4042474"/>
                <a:ext cx="680497" cy="587669"/>
                <a:chOff x="2039068" y="4042474"/>
                <a:chExt cx="680497" cy="587669"/>
              </a:xfrm>
            </p:grpSpPr>
            <p:grpSp>
              <p:nvGrpSpPr>
                <p:cNvPr id="107" name="Groep 2047"/>
                <p:cNvGrpSpPr>
                  <a:grpSpLocks/>
                </p:cNvGrpSpPr>
                <p:nvPr/>
              </p:nvGrpSpPr>
              <p:grpSpPr bwMode="auto">
                <a:xfrm>
                  <a:off x="2246146" y="4461467"/>
                  <a:ext cx="473419" cy="168676"/>
                  <a:chOff x="2233175" y="5466137"/>
                  <a:chExt cx="473419" cy="168676"/>
                </a:xfrm>
              </p:grpSpPr>
              <p:sp>
                <p:nvSpPr>
                  <p:cNvPr id="109" name="Ovaal 108"/>
                  <p:cNvSpPr/>
                  <p:nvPr/>
                </p:nvSpPr>
                <p:spPr>
                  <a:xfrm>
                    <a:off x="2361461" y="5466137"/>
                    <a:ext cx="168676" cy="168676"/>
                  </a:xfrm>
                  <a:prstGeom prst="ellipse">
                    <a:avLst/>
                  </a:pr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txBody>
                  <a:bodyPr anchor="ctr">
                    <a:spAutoFit/>
                  </a:bodyPr>
                  <a:lstStyle/>
                  <a:p>
                    <a:pPr algn="ctr">
                      <a:defRPr/>
                    </a:pPr>
                    <a:endParaRPr lang="nl-NL" dirty="0" err="1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110" name="Groep 9"/>
                  <p:cNvGrpSpPr>
                    <a:grpSpLocks/>
                  </p:cNvGrpSpPr>
                  <p:nvPr/>
                </p:nvGrpSpPr>
                <p:grpSpPr bwMode="auto">
                  <a:xfrm rot="16200000" flipH="1">
                    <a:off x="2422889" y="5331616"/>
                    <a:ext cx="93992" cy="473419"/>
                    <a:chOff x="2418001" y="2563395"/>
                    <a:chExt cx="91481" cy="668860"/>
                  </a:xfrm>
                </p:grpSpPr>
                <p:grpSp>
                  <p:nvGrpSpPr>
                    <p:cNvPr id="111" name="Group 13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2152209" y="2838844"/>
                      <a:ext cx="618787" cy="67889"/>
                      <a:chOff x="1382713" y="1625600"/>
                      <a:chExt cx="4140200" cy="301625"/>
                    </a:xfrm>
                  </p:grpSpPr>
                  <p:sp>
                    <p:nvSpPr>
                      <p:cNvPr id="113" name="Freeform 13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1382713" y="1638292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114" name="Freeform 14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2071583" y="1636052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115" name="Freeform 15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2757060" y="1631573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116" name="Freeform 16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447626" y="1632319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117" name="Freeform 17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4146021" y="1630080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118" name="Freeform 18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4831498" y="1625600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</p:grpSp>
                <p:sp>
                  <p:nvSpPr>
                    <p:cNvPr id="112" name="Isosceles Triangle 16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2418001" y="3127204"/>
                      <a:ext cx="91481" cy="105051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anchor="ctr">
                      <a:spAutoFit/>
                    </a:bodyPr>
                    <a:lstStyle/>
                    <a:p>
                      <a:pPr algn="ctr"/>
                      <a:endParaRPr 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08" name="Rechthoek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39068" y="4042474"/>
                  <a:ext cx="564192" cy="49128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</p:grpSp>
          <p:grpSp>
            <p:nvGrpSpPr>
              <p:cNvPr id="94" name="Groep 2071"/>
              <p:cNvGrpSpPr>
                <a:grpSpLocks/>
              </p:cNvGrpSpPr>
              <p:nvPr/>
            </p:nvGrpSpPr>
            <p:grpSpPr bwMode="auto">
              <a:xfrm>
                <a:off x="2698650" y="3865934"/>
                <a:ext cx="806475" cy="505268"/>
                <a:chOff x="2698650" y="3865934"/>
                <a:chExt cx="806475" cy="505268"/>
              </a:xfrm>
            </p:grpSpPr>
            <p:grpSp>
              <p:nvGrpSpPr>
                <p:cNvPr id="95" name="Groep 2048"/>
                <p:cNvGrpSpPr>
                  <a:grpSpLocks/>
                </p:cNvGrpSpPr>
                <p:nvPr/>
              </p:nvGrpSpPr>
              <p:grpSpPr bwMode="auto">
                <a:xfrm>
                  <a:off x="2698650" y="4202526"/>
                  <a:ext cx="473419" cy="168676"/>
                  <a:chOff x="2685679" y="5207196"/>
                  <a:chExt cx="473419" cy="168676"/>
                </a:xfrm>
              </p:grpSpPr>
              <p:sp>
                <p:nvSpPr>
                  <p:cNvPr id="97" name="Ovaal 96"/>
                  <p:cNvSpPr/>
                  <p:nvPr/>
                </p:nvSpPr>
                <p:spPr>
                  <a:xfrm>
                    <a:off x="2833458" y="5207196"/>
                    <a:ext cx="168676" cy="168676"/>
                  </a:xfrm>
                  <a:prstGeom prst="ellipse">
                    <a:avLst/>
                  </a:pr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txBody>
                  <a:bodyPr anchor="ctr">
                    <a:spAutoFit/>
                  </a:bodyPr>
                  <a:lstStyle/>
                  <a:p>
                    <a:pPr algn="ctr">
                      <a:defRPr/>
                    </a:pPr>
                    <a:endParaRPr lang="nl-NL" dirty="0" err="1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98" name="Groep 31"/>
                  <p:cNvGrpSpPr>
                    <a:grpSpLocks/>
                  </p:cNvGrpSpPr>
                  <p:nvPr/>
                </p:nvGrpSpPr>
                <p:grpSpPr bwMode="auto">
                  <a:xfrm rot="16200000" flipH="1">
                    <a:off x="2875393" y="5066992"/>
                    <a:ext cx="93992" cy="473419"/>
                    <a:chOff x="2418001" y="2563395"/>
                    <a:chExt cx="91481" cy="668860"/>
                  </a:xfrm>
                </p:grpSpPr>
                <p:grpSp>
                  <p:nvGrpSpPr>
                    <p:cNvPr id="99" name="Group 13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2152209" y="2838844"/>
                      <a:ext cx="618787" cy="67889"/>
                      <a:chOff x="1382713" y="1625600"/>
                      <a:chExt cx="4140200" cy="301625"/>
                    </a:xfrm>
                  </p:grpSpPr>
                  <p:sp>
                    <p:nvSpPr>
                      <p:cNvPr id="101" name="Freeform 13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1382713" y="1638292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102" name="Freeform 14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2071583" y="1636052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103" name="Freeform 15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2757060" y="1631573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104" name="Freeform 16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447626" y="1632319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105" name="Freeform 17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4146021" y="1630080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106" name="Freeform 18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4831498" y="1625600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</p:grpSp>
                <p:sp>
                  <p:nvSpPr>
                    <p:cNvPr id="100" name="Isosceles Triangle 16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2418001" y="3127204"/>
                      <a:ext cx="91481" cy="105051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anchor="ctr">
                      <a:spAutoFit/>
                    </a:bodyPr>
                    <a:lstStyle/>
                    <a:p>
                      <a:pPr algn="ctr"/>
                      <a:endParaRPr 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96" name="Rechthoek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0933" y="3865934"/>
                  <a:ext cx="564192" cy="49128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</p:grpSp>
        </p:grpSp>
        <p:grpSp>
          <p:nvGrpSpPr>
            <p:cNvPr id="12" name="Groep 11"/>
            <p:cNvGrpSpPr>
              <a:grpSpLocks/>
            </p:cNvGrpSpPr>
            <p:nvPr/>
          </p:nvGrpSpPr>
          <p:grpSpPr bwMode="auto">
            <a:xfrm>
              <a:off x="4310063" y="3167063"/>
              <a:ext cx="1344612" cy="1057275"/>
              <a:chOff x="4309939" y="3167724"/>
              <a:chExt cx="1344447" cy="1056575"/>
            </a:xfrm>
          </p:grpSpPr>
          <p:grpSp>
            <p:nvGrpSpPr>
              <p:cNvPr id="83" name="Groep 2074"/>
              <p:cNvGrpSpPr>
                <a:grpSpLocks/>
              </p:cNvGrpSpPr>
              <p:nvPr/>
            </p:nvGrpSpPr>
            <p:grpSpPr bwMode="auto">
              <a:xfrm>
                <a:off x="4574616" y="3167724"/>
                <a:ext cx="772006" cy="532745"/>
                <a:chOff x="4574616" y="3167724"/>
                <a:chExt cx="772006" cy="532745"/>
              </a:xfrm>
            </p:grpSpPr>
            <p:sp>
              <p:nvSpPr>
                <p:cNvPr id="90" name="Ovaal 89"/>
                <p:cNvSpPr/>
                <p:nvPr/>
              </p:nvSpPr>
              <p:spPr>
                <a:xfrm>
                  <a:off x="4574616" y="3531793"/>
                  <a:ext cx="168676" cy="168676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txBody>
                <a:bodyPr anchor="ctr">
                  <a:spAutoFit/>
                </a:bodyPr>
                <a:lstStyle/>
                <a:p>
                  <a:pPr algn="ctr">
                    <a:defRPr/>
                  </a:pPr>
                  <a:endParaRPr lang="nl-NL" dirty="0" err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91" name="Rechthoek 20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4616" y="3167724"/>
                  <a:ext cx="772006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2667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</p:grpSp>
          <p:grpSp>
            <p:nvGrpSpPr>
              <p:cNvPr id="84" name="Groep 2075"/>
              <p:cNvGrpSpPr>
                <a:grpSpLocks/>
              </p:cNvGrpSpPr>
              <p:nvPr/>
            </p:nvGrpSpPr>
            <p:grpSpPr bwMode="auto">
              <a:xfrm>
                <a:off x="4882380" y="3638347"/>
                <a:ext cx="772006" cy="585952"/>
                <a:chOff x="4882380" y="3638347"/>
                <a:chExt cx="772006" cy="585952"/>
              </a:xfrm>
            </p:grpSpPr>
            <p:sp>
              <p:nvSpPr>
                <p:cNvPr id="88" name="Ovaal 87"/>
                <p:cNvSpPr/>
                <p:nvPr/>
              </p:nvSpPr>
              <p:spPr>
                <a:xfrm>
                  <a:off x="4996131" y="4055623"/>
                  <a:ext cx="168676" cy="168676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txBody>
                <a:bodyPr anchor="ctr">
                  <a:spAutoFit/>
                </a:bodyPr>
                <a:lstStyle/>
                <a:p>
                  <a:pPr algn="ctr">
                    <a:defRPr/>
                  </a:pPr>
                  <a:endParaRPr lang="nl-NL" dirty="0" err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9" name="Rechthoek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2380" y="3638347"/>
                  <a:ext cx="772006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</p:grpSp>
          <p:grpSp>
            <p:nvGrpSpPr>
              <p:cNvPr id="85" name="Groep 2073"/>
              <p:cNvGrpSpPr>
                <a:grpSpLocks/>
              </p:cNvGrpSpPr>
              <p:nvPr/>
            </p:nvGrpSpPr>
            <p:grpSpPr bwMode="auto">
              <a:xfrm>
                <a:off x="4309939" y="3642775"/>
                <a:ext cx="772006" cy="559313"/>
                <a:chOff x="4309939" y="3642775"/>
                <a:chExt cx="772006" cy="559313"/>
              </a:xfrm>
            </p:grpSpPr>
            <p:sp>
              <p:nvSpPr>
                <p:cNvPr id="86" name="Ovaal 85"/>
                <p:cNvSpPr/>
                <p:nvPr/>
              </p:nvSpPr>
              <p:spPr>
                <a:xfrm>
                  <a:off x="4432575" y="4033412"/>
                  <a:ext cx="168676" cy="168676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txBody>
                <a:bodyPr anchor="ctr">
                  <a:spAutoFit/>
                </a:bodyPr>
                <a:lstStyle/>
                <a:p>
                  <a:pPr algn="ctr">
                    <a:defRPr/>
                  </a:pPr>
                  <a:endParaRPr lang="nl-NL" dirty="0" err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87" name="Rechthoek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9939" y="3642775"/>
                  <a:ext cx="772006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2667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</p:grpSp>
        </p:grpSp>
        <p:sp>
          <p:nvSpPr>
            <p:cNvPr id="13" name="Ovaal 12"/>
            <p:cNvSpPr>
              <a:spLocks noChangeArrowheads="1"/>
            </p:cNvSpPr>
            <p:nvPr/>
          </p:nvSpPr>
          <p:spPr bwMode="auto">
            <a:xfrm>
              <a:off x="4324350" y="4521200"/>
              <a:ext cx="276225" cy="254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nl-NL">
                <a:solidFill>
                  <a:srgbClr val="000000"/>
                </a:solidFill>
              </a:endParaRPr>
            </a:p>
          </p:txBody>
        </p:sp>
        <p:cxnSp>
          <p:nvCxnSpPr>
            <p:cNvPr id="14" name="Rechte verbindingslijn 13"/>
            <p:cNvCxnSpPr>
              <a:stCxn id="13" idx="2"/>
              <a:endCxn id="10" idx="2"/>
            </p:cNvCxnSpPr>
            <p:nvPr/>
          </p:nvCxnSpPr>
          <p:spPr>
            <a:xfrm flipH="1" flipV="1">
              <a:off x="4256088" y="3771900"/>
              <a:ext cx="68262" cy="8763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>
              <a:stCxn id="13" idx="5"/>
            </p:cNvCxnSpPr>
            <p:nvPr/>
          </p:nvCxnSpPr>
          <p:spPr>
            <a:xfrm flipV="1">
              <a:off x="4560888" y="4273550"/>
              <a:ext cx="708025" cy="46355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ep 15"/>
            <p:cNvGrpSpPr>
              <a:grpSpLocks/>
            </p:cNvGrpSpPr>
            <p:nvPr/>
          </p:nvGrpSpPr>
          <p:grpSpPr bwMode="auto">
            <a:xfrm>
              <a:off x="6443663" y="3240088"/>
              <a:ext cx="1981200" cy="1485900"/>
              <a:chOff x="6444214" y="3239822"/>
              <a:chExt cx="1981022" cy="1485691"/>
            </a:xfrm>
          </p:grpSpPr>
          <p:grpSp>
            <p:nvGrpSpPr>
              <p:cNvPr id="68" name="Groep 2061"/>
              <p:cNvGrpSpPr>
                <a:grpSpLocks/>
              </p:cNvGrpSpPr>
              <p:nvPr/>
            </p:nvGrpSpPr>
            <p:grpSpPr bwMode="auto">
              <a:xfrm>
                <a:off x="6488604" y="3239822"/>
                <a:ext cx="1026671" cy="553773"/>
                <a:chOff x="6448327" y="3303815"/>
                <a:chExt cx="1026671" cy="553773"/>
              </a:xfrm>
            </p:grpSpPr>
            <p:sp>
              <p:nvSpPr>
                <p:cNvPr id="79" name="Ovaal 78"/>
                <p:cNvSpPr/>
                <p:nvPr/>
              </p:nvSpPr>
              <p:spPr>
                <a:xfrm>
                  <a:off x="6837285" y="3688912"/>
                  <a:ext cx="168676" cy="168676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txBody>
                <a:bodyPr anchor="ctr">
                  <a:spAutoFit/>
                </a:bodyPr>
                <a:lstStyle/>
                <a:p>
                  <a:pPr algn="ctr">
                    <a:defRPr/>
                  </a:pPr>
                  <a:endParaRPr lang="nl-NL" dirty="0" err="1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80" name="Rechte verbindingslijn met pijl 79"/>
                <p:cNvCxnSpPr>
                  <a:stCxn id="79" idx="6"/>
                </p:cNvCxnSpPr>
                <p:nvPr/>
              </p:nvCxnSpPr>
              <p:spPr>
                <a:xfrm>
                  <a:off x="7005545" y="3773649"/>
                  <a:ext cx="469858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solid"/>
                  <a:headEnd type="none" w="med" len="med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Rechthoek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8508" y="3387285"/>
                  <a:ext cx="429348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  <p:sp>
              <p:nvSpPr>
                <p:cNvPr id="82" name="Rechthoek 8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8327" y="3303815"/>
                  <a:ext cx="585032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</p:grpSp>
          <p:grpSp>
            <p:nvGrpSpPr>
              <p:cNvPr id="69" name="Groep 2063"/>
              <p:cNvGrpSpPr>
                <a:grpSpLocks/>
              </p:cNvGrpSpPr>
              <p:nvPr/>
            </p:nvGrpSpPr>
            <p:grpSpPr bwMode="auto">
              <a:xfrm>
                <a:off x="6444214" y="4167392"/>
                <a:ext cx="1071061" cy="558121"/>
                <a:chOff x="6403937" y="4231385"/>
                <a:chExt cx="1071061" cy="558121"/>
              </a:xfrm>
            </p:grpSpPr>
            <p:sp>
              <p:nvSpPr>
                <p:cNvPr id="75" name="Ovaal 74"/>
                <p:cNvSpPr/>
                <p:nvPr/>
              </p:nvSpPr>
              <p:spPr>
                <a:xfrm>
                  <a:off x="6837285" y="4594195"/>
                  <a:ext cx="168676" cy="168676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txBody>
                <a:bodyPr anchor="ctr">
                  <a:spAutoFit/>
                </a:bodyPr>
                <a:lstStyle/>
                <a:p>
                  <a:pPr algn="ctr">
                    <a:defRPr/>
                  </a:pPr>
                  <a:endParaRPr lang="nl-NL" dirty="0" err="1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76" name="Rechte verbindingslijn met pijl 75"/>
                <p:cNvCxnSpPr/>
                <p:nvPr/>
              </p:nvCxnSpPr>
              <p:spPr>
                <a:xfrm>
                  <a:off x="7003958" y="4692682"/>
                  <a:ext cx="469858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solid"/>
                  <a:headEnd type="none" w="med" len="med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Rechthoek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5650" y="4327841"/>
                  <a:ext cx="429348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  <p:sp>
              <p:nvSpPr>
                <p:cNvPr id="78" name="Rechthoek 7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3937" y="4231385"/>
                  <a:ext cx="585032" cy="461665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2667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</p:grpSp>
          <p:grpSp>
            <p:nvGrpSpPr>
              <p:cNvPr id="70" name="Groep 2062"/>
              <p:cNvGrpSpPr>
                <a:grpSpLocks/>
              </p:cNvGrpSpPr>
              <p:nvPr/>
            </p:nvGrpSpPr>
            <p:grpSpPr bwMode="auto">
              <a:xfrm>
                <a:off x="7329479" y="3830749"/>
                <a:ext cx="1095757" cy="501345"/>
                <a:chOff x="7289202" y="3894742"/>
                <a:chExt cx="1095757" cy="501345"/>
              </a:xfrm>
            </p:grpSpPr>
            <p:sp>
              <p:nvSpPr>
                <p:cNvPr id="71" name="Ovaal 70"/>
                <p:cNvSpPr/>
                <p:nvPr/>
              </p:nvSpPr>
              <p:spPr>
                <a:xfrm>
                  <a:off x="7747246" y="4187143"/>
                  <a:ext cx="168676" cy="168676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txBody>
                <a:bodyPr anchor="ctr">
                  <a:spAutoFit/>
                </a:bodyPr>
                <a:lstStyle/>
                <a:p>
                  <a:pPr algn="ctr">
                    <a:defRPr/>
                  </a:pPr>
                  <a:endParaRPr lang="nl-NL" dirty="0" err="1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72" name="Rechte verbindingslijn met pijl 71"/>
                <p:cNvCxnSpPr/>
                <p:nvPr/>
              </p:nvCxnSpPr>
              <p:spPr>
                <a:xfrm>
                  <a:off x="7916688" y="4281577"/>
                  <a:ext cx="468271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prstDash val="solid"/>
                  <a:headEnd type="none" w="med" len="med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Rechthoek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6628" y="3894742"/>
                  <a:ext cx="429348" cy="46166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  <p:sp>
              <p:nvSpPr>
                <p:cNvPr id="74" name="Rechthoek 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9202" y="3934422"/>
                  <a:ext cx="320921" cy="461665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</p:grpSp>
        </p:grpSp>
        <p:sp>
          <p:nvSpPr>
            <p:cNvPr id="17" name="Rechthoek 16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316220" y="4974462"/>
              <a:ext cx="2180277" cy="491288"/>
            </a:xfrm>
            <a:prstGeom prst="rect">
              <a:avLst/>
            </a:prstGeom>
            <a:blipFill rotWithShape="1">
              <a:blip r:embed="rId16"/>
              <a:stretch>
                <a:fillRect b="-6977"/>
              </a:stretch>
            </a:blipFill>
            <a:ln w="28575">
              <a:solidFill>
                <a:srgbClr val="FF0000"/>
              </a:solidFill>
            </a:ln>
          </p:spPr>
          <p:txBody>
            <a:bodyPr/>
            <a:lstStyle/>
            <a:p>
              <a:pPr>
                <a:defRPr/>
              </a:pPr>
              <a:r>
                <a:rPr lang="nl-NL">
                  <a:noFill/>
                </a:rPr>
                <a:t> </a:t>
              </a:r>
            </a:p>
          </p:txBody>
        </p:sp>
        <p:grpSp>
          <p:nvGrpSpPr>
            <p:cNvPr id="18" name="Groep 17"/>
            <p:cNvGrpSpPr>
              <a:grpSpLocks/>
            </p:cNvGrpSpPr>
            <p:nvPr/>
          </p:nvGrpSpPr>
          <p:grpSpPr bwMode="auto">
            <a:xfrm>
              <a:off x="2039938" y="3352800"/>
              <a:ext cx="1466850" cy="1279525"/>
              <a:chOff x="2039068" y="3351149"/>
              <a:chExt cx="1466057" cy="1278994"/>
            </a:xfrm>
          </p:grpSpPr>
          <p:grpSp>
            <p:nvGrpSpPr>
              <p:cNvPr id="29" name="Groep 85"/>
              <p:cNvGrpSpPr>
                <a:grpSpLocks/>
              </p:cNvGrpSpPr>
              <p:nvPr/>
            </p:nvGrpSpPr>
            <p:grpSpPr bwMode="auto">
              <a:xfrm>
                <a:off x="2438042" y="3351149"/>
                <a:ext cx="646987" cy="618643"/>
                <a:chOff x="2438042" y="3351149"/>
                <a:chExt cx="646987" cy="618643"/>
              </a:xfrm>
            </p:grpSpPr>
            <p:grpSp>
              <p:nvGrpSpPr>
                <p:cNvPr id="56" name="Groep 114"/>
                <p:cNvGrpSpPr>
                  <a:grpSpLocks/>
                </p:cNvGrpSpPr>
                <p:nvPr/>
              </p:nvGrpSpPr>
              <p:grpSpPr bwMode="auto">
                <a:xfrm>
                  <a:off x="2611610" y="3801116"/>
                  <a:ext cx="473419" cy="168676"/>
                  <a:chOff x="2598639" y="4805786"/>
                  <a:chExt cx="473419" cy="168676"/>
                </a:xfrm>
              </p:grpSpPr>
              <p:sp>
                <p:nvSpPr>
                  <p:cNvPr id="58" name="Ovaal 57"/>
                  <p:cNvSpPr/>
                  <p:nvPr/>
                </p:nvSpPr>
                <p:spPr>
                  <a:xfrm>
                    <a:off x="2743204" y="4805786"/>
                    <a:ext cx="168676" cy="168676"/>
                  </a:xfrm>
                  <a:prstGeom prst="ellipse">
                    <a:avLst/>
                  </a:pr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txBody>
                  <a:bodyPr anchor="ctr">
                    <a:spAutoFit/>
                  </a:bodyPr>
                  <a:lstStyle/>
                  <a:p>
                    <a:pPr algn="ctr">
                      <a:defRPr/>
                    </a:pPr>
                    <a:endParaRPr lang="nl-NL" dirty="0" err="1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59" name="Groep 117"/>
                  <p:cNvGrpSpPr>
                    <a:grpSpLocks/>
                  </p:cNvGrpSpPr>
                  <p:nvPr/>
                </p:nvGrpSpPr>
                <p:grpSpPr bwMode="auto">
                  <a:xfrm rot="16200000" flipH="1">
                    <a:off x="2788353" y="4653415"/>
                    <a:ext cx="93992" cy="473419"/>
                    <a:chOff x="2418001" y="2563395"/>
                    <a:chExt cx="91481" cy="668860"/>
                  </a:xfrm>
                </p:grpSpPr>
                <p:grpSp>
                  <p:nvGrpSpPr>
                    <p:cNvPr id="60" name="Group 13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2152209" y="2838844"/>
                      <a:ext cx="618787" cy="67889"/>
                      <a:chOff x="1382713" y="1625600"/>
                      <a:chExt cx="4140200" cy="301625"/>
                    </a:xfrm>
                  </p:grpSpPr>
                  <p:sp>
                    <p:nvSpPr>
                      <p:cNvPr id="62" name="Freeform 13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1382713" y="1638292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63" name="Freeform 14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2071583" y="1636052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64" name="Freeform 15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2757060" y="1631573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65" name="Freeform 16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447626" y="1632319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66" name="Freeform 17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4146021" y="1630080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67" name="Freeform 18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4831498" y="1625600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</p:grpSp>
                <p:sp>
                  <p:nvSpPr>
                    <p:cNvPr id="61" name="Isosceles Triangle 16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2418001" y="3127204"/>
                      <a:ext cx="91481" cy="105051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anchor="ctr">
                      <a:spAutoFit/>
                    </a:bodyPr>
                    <a:lstStyle/>
                    <a:p>
                      <a:pPr algn="ctr"/>
                      <a:endParaRPr 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7" name="Rechthoek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8042" y="3351149"/>
                  <a:ext cx="564192" cy="49128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2500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</p:grpSp>
          <p:grpSp>
            <p:nvGrpSpPr>
              <p:cNvPr id="30" name="Groep 88"/>
              <p:cNvGrpSpPr>
                <a:grpSpLocks/>
              </p:cNvGrpSpPr>
              <p:nvPr/>
            </p:nvGrpSpPr>
            <p:grpSpPr bwMode="auto">
              <a:xfrm>
                <a:off x="2039068" y="4042474"/>
                <a:ext cx="680497" cy="587669"/>
                <a:chOff x="2039068" y="4042474"/>
                <a:chExt cx="680497" cy="587669"/>
              </a:xfrm>
            </p:grpSpPr>
            <p:grpSp>
              <p:nvGrpSpPr>
                <p:cNvPr id="44" name="Groep 102"/>
                <p:cNvGrpSpPr>
                  <a:grpSpLocks/>
                </p:cNvGrpSpPr>
                <p:nvPr/>
              </p:nvGrpSpPr>
              <p:grpSpPr bwMode="auto">
                <a:xfrm>
                  <a:off x="2246146" y="4461467"/>
                  <a:ext cx="473419" cy="168676"/>
                  <a:chOff x="2233175" y="5466137"/>
                  <a:chExt cx="473419" cy="168676"/>
                </a:xfrm>
              </p:grpSpPr>
              <p:sp>
                <p:nvSpPr>
                  <p:cNvPr id="46" name="Ovaal 45"/>
                  <p:cNvSpPr/>
                  <p:nvPr/>
                </p:nvSpPr>
                <p:spPr>
                  <a:xfrm>
                    <a:off x="2361461" y="5466137"/>
                    <a:ext cx="168676" cy="168676"/>
                  </a:xfrm>
                  <a:prstGeom prst="ellipse">
                    <a:avLst/>
                  </a:pr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txBody>
                  <a:bodyPr anchor="ctr">
                    <a:spAutoFit/>
                  </a:bodyPr>
                  <a:lstStyle/>
                  <a:p>
                    <a:pPr algn="ctr">
                      <a:defRPr/>
                    </a:pPr>
                    <a:endParaRPr lang="nl-NL" dirty="0" err="1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47" name="Groep 105"/>
                  <p:cNvGrpSpPr>
                    <a:grpSpLocks/>
                  </p:cNvGrpSpPr>
                  <p:nvPr/>
                </p:nvGrpSpPr>
                <p:grpSpPr bwMode="auto">
                  <a:xfrm rot="16200000" flipH="1">
                    <a:off x="2422889" y="5331616"/>
                    <a:ext cx="93992" cy="473419"/>
                    <a:chOff x="2418001" y="2563395"/>
                    <a:chExt cx="91481" cy="668860"/>
                  </a:xfrm>
                </p:grpSpPr>
                <p:grpSp>
                  <p:nvGrpSpPr>
                    <p:cNvPr id="48" name="Group 13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2152209" y="2838844"/>
                      <a:ext cx="618787" cy="67889"/>
                      <a:chOff x="1382713" y="1625600"/>
                      <a:chExt cx="4140200" cy="301625"/>
                    </a:xfrm>
                  </p:grpSpPr>
                  <p:sp>
                    <p:nvSpPr>
                      <p:cNvPr id="50" name="Freeform 13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1382713" y="1638292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51" name="Freeform 14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2071583" y="1636052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52" name="Freeform 15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2757060" y="1631573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53" name="Freeform 16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447626" y="1632319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54" name="Freeform 17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4146021" y="1630080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55" name="Freeform 18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4831498" y="1625600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</p:grpSp>
                <p:sp>
                  <p:nvSpPr>
                    <p:cNvPr id="49" name="Isosceles Triangle 16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2418001" y="3127204"/>
                      <a:ext cx="91481" cy="105051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anchor="ctr">
                      <a:spAutoFit/>
                    </a:bodyPr>
                    <a:lstStyle/>
                    <a:p>
                      <a:pPr algn="ctr"/>
                      <a:endParaRPr 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45" name="Rechthoek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39068" y="4042474"/>
                  <a:ext cx="564192" cy="49128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</p:grpSp>
          <p:grpSp>
            <p:nvGrpSpPr>
              <p:cNvPr id="31" name="Groep 89"/>
              <p:cNvGrpSpPr>
                <a:grpSpLocks/>
              </p:cNvGrpSpPr>
              <p:nvPr/>
            </p:nvGrpSpPr>
            <p:grpSpPr bwMode="auto">
              <a:xfrm>
                <a:off x="2698650" y="3865934"/>
                <a:ext cx="806475" cy="505268"/>
                <a:chOff x="2698650" y="3865934"/>
                <a:chExt cx="806475" cy="505268"/>
              </a:xfrm>
            </p:grpSpPr>
            <p:grpSp>
              <p:nvGrpSpPr>
                <p:cNvPr id="32" name="Groep 90"/>
                <p:cNvGrpSpPr>
                  <a:grpSpLocks/>
                </p:cNvGrpSpPr>
                <p:nvPr/>
              </p:nvGrpSpPr>
              <p:grpSpPr bwMode="auto">
                <a:xfrm>
                  <a:off x="2698650" y="4202526"/>
                  <a:ext cx="473419" cy="168676"/>
                  <a:chOff x="2685679" y="5207196"/>
                  <a:chExt cx="473419" cy="168676"/>
                </a:xfrm>
              </p:grpSpPr>
              <p:sp>
                <p:nvSpPr>
                  <p:cNvPr id="34" name="Ovaal 33"/>
                  <p:cNvSpPr/>
                  <p:nvPr/>
                </p:nvSpPr>
                <p:spPr>
                  <a:xfrm>
                    <a:off x="2833458" y="5207196"/>
                    <a:ext cx="168676" cy="168676"/>
                  </a:xfrm>
                  <a:prstGeom prst="ellipse">
                    <a:avLst/>
                  </a:prstGeom>
                  <a:solidFill>
                    <a:srgbClr val="FFFF00"/>
                  </a:solidFill>
                  <a:ln w="12700">
                    <a:solidFill>
                      <a:schemeClr val="tx1"/>
                    </a:solidFill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</p:spPr>
                <p:txBody>
                  <a:bodyPr anchor="ctr">
                    <a:spAutoFit/>
                  </a:bodyPr>
                  <a:lstStyle/>
                  <a:p>
                    <a:pPr algn="ctr">
                      <a:defRPr/>
                    </a:pPr>
                    <a:endParaRPr lang="nl-NL" dirty="0" err="1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35" name="Groep 93"/>
                  <p:cNvGrpSpPr>
                    <a:grpSpLocks/>
                  </p:cNvGrpSpPr>
                  <p:nvPr/>
                </p:nvGrpSpPr>
                <p:grpSpPr bwMode="auto">
                  <a:xfrm rot="16200000" flipH="1">
                    <a:off x="2875393" y="5066992"/>
                    <a:ext cx="93992" cy="473419"/>
                    <a:chOff x="2418001" y="2563395"/>
                    <a:chExt cx="91481" cy="668860"/>
                  </a:xfrm>
                </p:grpSpPr>
                <p:grpSp>
                  <p:nvGrpSpPr>
                    <p:cNvPr id="36" name="Group 13"/>
                    <p:cNvGrpSpPr>
                      <a:grpSpLocks/>
                    </p:cNvGrpSpPr>
                    <p:nvPr/>
                  </p:nvGrpSpPr>
                  <p:grpSpPr bwMode="auto">
                    <a:xfrm rot="5400000">
                      <a:off x="2152209" y="2838844"/>
                      <a:ext cx="618787" cy="67889"/>
                      <a:chOff x="1382713" y="1625600"/>
                      <a:chExt cx="4140200" cy="301625"/>
                    </a:xfrm>
                  </p:grpSpPr>
                  <p:sp>
                    <p:nvSpPr>
                      <p:cNvPr id="38" name="Freeform 13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1382713" y="1638292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39" name="Freeform 14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2071583" y="1636052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40" name="Freeform 15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2757060" y="1631573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41" name="Freeform 16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3447626" y="1632319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42" name="Freeform 17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4146021" y="1630080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  <p:sp>
                    <p:nvSpPr>
                      <p:cNvPr id="43" name="Freeform 18"/>
                      <p:cNvSpPr>
                        <a:spLocks/>
                      </p:cNvSpPr>
                      <p:nvPr/>
                    </p:nvSpPr>
                    <p:spPr bwMode="auto">
                      <a:xfrm flipV="1">
                        <a:off x="4831498" y="1625600"/>
                        <a:ext cx="691415" cy="288933"/>
                      </a:xfrm>
                      <a:custGeom>
                        <a:avLst/>
                        <a:gdLst>
                          <a:gd name="T0" fmla="*/ 0 w 3183"/>
                          <a:gd name="T1" fmla="*/ 746 h 1512"/>
                          <a:gd name="T2" fmla="*/ 407 w 3183"/>
                          <a:gd name="T3" fmla="*/ 222 h 1512"/>
                          <a:gd name="T4" fmla="*/ 745 w 3183"/>
                          <a:gd name="T5" fmla="*/ 19 h 1512"/>
                          <a:gd name="T6" fmla="*/ 1047 w 3183"/>
                          <a:gd name="T7" fmla="*/ 106 h 1512"/>
                          <a:gd name="T8" fmla="*/ 1367 w 3183"/>
                          <a:gd name="T9" fmla="*/ 438 h 1512"/>
                          <a:gd name="T10" fmla="*/ 1827 w 3183"/>
                          <a:gd name="T11" fmla="*/ 1095 h 1512"/>
                          <a:gd name="T12" fmla="*/ 2165 w 3183"/>
                          <a:gd name="T13" fmla="*/ 1421 h 1512"/>
                          <a:gd name="T14" fmla="*/ 2444 w 3183"/>
                          <a:gd name="T15" fmla="*/ 1497 h 1512"/>
                          <a:gd name="T16" fmla="*/ 2741 w 3183"/>
                          <a:gd name="T17" fmla="*/ 1334 h 1512"/>
                          <a:gd name="T18" fmla="*/ 3026 w 3183"/>
                          <a:gd name="T19" fmla="*/ 996 h 1512"/>
                          <a:gd name="T20" fmla="*/ 3183 w 3183"/>
                          <a:gd name="T21" fmla="*/ 740 h 1512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w 3183"/>
                          <a:gd name="T34" fmla="*/ 0 h 1512"/>
                          <a:gd name="T35" fmla="*/ 3183 w 3183"/>
                          <a:gd name="T36" fmla="*/ 1512 h 1512"/>
                        </a:gdLst>
                        <a:ahLst/>
                        <a:cxnLst>
                          <a:cxn ang="T22">
                            <a:pos x="T0" y="T1"/>
                          </a:cxn>
                          <a:cxn ang="T23">
                            <a:pos x="T2" y="T3"/>
                          </a:cxn>
                          <a:cxn ang="T24">
                            <a:pos x="T4" y="T5"/>
                          </a:cxn>
                          <a:cxn ang="T25">
                            <a:pos x="T6" y="T7"/>
                          </a:cxn>
                          <a:cxn ang="T26">
                            <a:pos x="T8" y="T9"/>
                          </a:cxn>
                          <a:cxn ang="T27">
                            <a:pos x="T10" y="T11"/>
                          </a:cxn>
                          <a:cxn ang="T28">
                            <a:pos x="T12" y="T13"/>
                          </a:cxn>
                          <a:cxn ang="T29">
                            <a:pos x="T14" y="T15"/>
                          </a:cxn>
                          <a:cxn ang="T30">
                            <a:pos x="T16" y="T17"/>
                          </a:cxn>
                          <a:cxn ang="T31">
                            <a:pos x="T18" y="T19"/>
                          </a:cxn>
                          <a:cxn ang="T32">
                            <a:pos x="T20" y="T21"/>
                          </a:cxn>
                        </a:cxnLst>
                        <a:rect l="T33" t="T34" r="T35" b="T36"/>
                        <a:pathLst>
                          <a:path w="3183" h="1512">
                            <a:moveTo>
                              <a:pt x="0" y="746"/>
                            </a:moveTo>
                            <a:cubicBezTo>
                              <a:pt x="141" y="544"/>
                              <a:pt x="283" y="343"/>
                              <a:pt x="407" y="222"/>
                            </a:cubicBezTo>
                            <a:cubicBezTo>
                              <a:pt x="531" y="101"/>
                              <a:pt x="638" y="38"/>
                              <a:pt x="745" y="19"/>
                            </a:cubicBezTo>
                            <a:cubicBezTo>
                              <a:pt x="852" y="0"/>
                              <a:pt x="943" y="36"/>
                              <a:pt x="1047" y="106"/>
                            </a:cubicBezTo>
                            <a:cubicBezTo>
                              <a:pt x="1151" y="176"/>
                              <a:pt x="1237" y="273"/>
                              <a:pt x="1367" y="438"/>
                            </a:cubicBezTo>
                            <a:cubicBezTo>
                              <a:pt x="1497" y="603"/>
                              <a:pt x="1694" y="931"/>
                              <a:pt x="1827" y="1095"/>
                            </a:cubicBezTo>
                            <a:cubicBezTo>
                              <a:pt x="1960" y="1259"/>
                              <a:pt x="2062" y="1354"/>
                              <a:pt x="2165" y="1421"/>
                            </a:cubicBezTo>
                            <a:cubicBezTo>
                              <a:pt x="2268" y="1488"/>
                              <a:pt x="2348" y="1512"/>
                              <a:pt x="2444" y="1497"/>
                            </a:cubicBezTo>
                            <a:cubicBezTo>
                              <a:pt x="2540" y="1482"/>
                              <a:pt x="2644" y="1417"/>
                              <a:pt x="2741" y="1334"/>
                            </a:cubicBezTo>
                            <a:cubicBezTo>
                              <a:pt x="2838" y="1251"/>
                              <a:pt x="2952" y="1095"/>
                              <a:pt x="3026" y="996"/>
                            </a:cubicBezTo>
                            <a:cubicBezTo>
                              <a:pt x="3100" y="897"/>
                              <a:pt x="3141" y="818"/>
                              <a:pt x="3183" y="740"/>
                            </a:cubicBezTo>
                          </a:path>
                        </a:pathLst>
                      </a:custGeom>
                      <a:noFill/>
                      <a:ln w="1905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nl-NL"/>
                      </a:p>
                    </p:txBody>
                  </p:sp>
                </p:grpSp>
                <p:sp>
                  <p:nvSpPr>
                    <p:cNvPr id="37" name="Isosceles Triangle 16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2418001" y="3127204"/>
                      <a:ext cx="91481" cy="105051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chemeClr val="tx1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anchor="ctr">
                      <a:spAutoFit/>
                    </a:bodyPr>
                    <a:lstStyle/>
                    <a:p>
                      <a:pPr algn="ctr"/>
                      <a:endParaRPr lang="en-US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33" name="Rechthoek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0933" y="3865934"/>
                  <a:ext cx="564192" cy="49128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1111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</p:grpSp>
        </p:grpSp>
        <p:grpSp>
          <p:nvGrpSpPr>
            <p:cNvPr id="19" name="Groep 18"/>
            <p:cNvGrpSpPr>
              <a:grpSpLocks/>
            </p:cNvGrpSpPr>
            <p:nvPr/>
          </p:nvGrpSpPr>
          <p:grpSpPr bwMode="auto">
            <a:xfrm>
              <a:off x="4311650" y="3168650"/>
              <a:ext cx="1344613" cy="1057275"/>
              <a:chOff x="4309939" y="3167724"/>
              <a:chExt cx="1344447" cy="1056575"/>
            </a:xfrm>
          </p:grpSpPr>
          <p:grpSp>
            <p:nvGrpSpPr>
              <p:cNvPr id="20" name="Groep 127"/>
              <p:cNvGrpSpPr>
                <a:grpSpLocks/>
              </p:cNvGrpSpPr>
              <p:nvPr/>
            </p:nvGrpSpPr>
            <p:grpSpPr bwMode="auto">
              <a:xfrm>
                <a:off x="4574616" y="3167724"/>
                <a:ext cx="772006" cy="532745"/>
                <a:chOff x="4574616" y="3167724"/>
                <a:chExt cx="772006" cy="532745"/>
              </a:xfrm>
            </p:grpSpPr>
            <p:sp>
              <p:nvSpPr>
                <p:cNvPr id="27" name="Ovaal 26"/>
                <p:cNvSpPr/>
                <p:nvPr/>
              </p:nvSpPr>
              <p:spPr>
                <a:xfrm>
                  <a:off x="4574616" y="3531793"/>
                  <a:ext cx="168676" cy="168676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txBody>
                <a:bodyPr anchor="ctr">
                  <a:spAutoFit/>
                </a:bodyPr>
                <a:lstStyle/>
                <a:p>
                  <a:pPr algn="ctr">
                    <a:defRPr/>
                  </a:pPr>
                  <a:endParaRPr lang="nl-NL" dirty="0" err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" name="Rechthoek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4616" y="3167724"/>
                  <a:ext cx="772006" cy="46166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2667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</p:grpSp>
          <p:grpSp>
            <p:nvGrpSpPr>
              <p:cNvPr id="21" name="Groep 128"/>
              <p:cNvGrpSpPr>
                <a:grpSpLocks/>
              </p:cNvGrpSpPr>
              <p:nvPr/>
            </p:nvGrpSpPr>
            <p:grpSpPr bwMode="auto">
              <a:xfrm>
                <a:off x="4882380" y="3638347"/>
                <a:ext cx="772006" cy="585952"/>
                <a:chOff x="4882380" y="3638347"/>
                <a:chExt cx="772006" cy="585952"/>
              </a:xfrm>
            </p:grpSpPr>
            <p:sp>
              <p:nvSpPr>
                <p:cNvPr id="25" name="Ovaal 24"/>
                <p:cNvSpPr/>
                <p:nvPr/>
              </p:nvSpPr>
              <p:spPr>
                <a:xfrm>
                  <a:off x="4996131" y="4055623"/>
                  <a:ext cx="168676" cy="168676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txBody>
                <a:bodyPr anchor="ctr">
                  <a:spAutoFit/>
                </a:bodyPr>
                <a:lstStyle/>
                <a:p>
                  <a:pPr algn="ctr">
                    <a:defRPr/>
                  </a:pPr>
                  <a:endParaRPr lang="nl-NL" dirty="0" err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Rechthoek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2380" y="3638347"/>
                  <a:ext cx="772006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</p:grpSp>
          <p:grpSp>
            <p:nvGrpSpPr>
              <p:cNvPr id="22" name="Groep 129"/>
              <p:cNvGrpSpPr>
                <a:grpSpLocks/>
              </p:cNvGrpSpPr>
              <p:nvPr/>
            </p:nvGrpSpPr>
            <p:grpSpPr bwMode="auto">
              <a:xfrm>
                <a:off x="4309939" y="3642775"/>
                <a:ext cx="772006" cy="559313"/>
                <a:chOff x="4309939" y="3642775"/>
                <a:chExt cx="772006" cy="559313"/>
              </a:xfrm>
            </p:grpSpPr>
            <p:sp>
              <p:nvSpPr>
                <p:cNvPr id="23" name="Ovaal 22"/>
                <p:cNvSpPr/>
                <p:nvPr/>
              </p:nvSpPr>
              <p:spPr>
                <a:xfrm>
                  <a:off x="4432575" y="4033412"/>
                  <a:ext cx="168676" cy="168676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12700">
                  <a:solidFill>
                    <a:schemeClr val="tx1"/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txBody>
                <a:bodyPr anchor="ctr">
                  <a:spAutoFit/>
                </a:bodyPr>
                <a:lstStyle/>
                <a:p>
                  <a:pPr algn="ctr">
                    <a:defRPr/>
                  </a:pPr>
                  <a:endParaRPr lang="nl-NL" dirty="0" err="1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Rechthoek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9939" y="3642775"/>
                  <a:ext cx="772006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2667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nl-NL">
                      <a:noFill/>
                    </a:rPr>
                    <a:t> </a:t>
                  </a:r>
                </a:p>
              </p:txBody>
            </p:sp>
          </p:grpSp>
        </p:grpSp>
      </p:grpSp>
      <p:sp>
        <p:nvSpPr>
          <p:cNvPr id="131" name="Tekstvak 130"/>
          <p:cNvSpPr txBox="1"/>
          <p:nvPr/>
        </p:nvSpPr>
        <p:spPr>
          <a:xfrm>
            <a:off x="402118" y="5725632"/>
            <a:ext cx="7298022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Calibri" pitchFamily="34" charset="0"/>
              </a:rPr>
              <a:t>4. Het verschil tussen  </a:t>
            </a:r>
            <a:r>
              <a:rPr lang="nl-NL" sz="2400" dirty="0" err="1" smtClean="0">
                <a:latin typeface="Calibri" pitchFamily="34" charset="0"/>
              </a:rPr>
              <a:t>E</a:t>
            </a:r>
            <a:r>
              <a:rPr lang="nl-NL" sz="2400" baseline="-25000" dirty="0" err="1" smtClean="0">
                <a:latin typeface="Calibri" pitchFamily="34" charset="0"/>
              </a:rPr>
              <a:t>f</a:t>
            </a:r>
            <a:r>
              <a:rPr lang="nl-NL" sz="2400" dirty="0" smtClean="0">
                <a:latin typeface="Calibri" pitchFamily="34" charset="0"/>
              </a:rPr>
              <a:t>  en  </a:t>
            </a:r>
            <a:r>
              <a:rPr lang="nl-NL" sz="2400" dirty="0" err="1" smtClean="0">
                <a:latin typeface="Calibri" pitchFamily="34" charset="0"/>
              </a:rPr>
              <a:t>E</a:t>
            </a:r>
            <a:r>
              <a:rPr lang="nl-NL" sz="2400" baseline="-25000" dirty="0" err="1" smtClean="0">
                <a:latin typeface="Calibri" pitchFamily="34" charset="0"/>
              </a:rPr>
              <a:t>uit</a:t>
            </a:r>
            <a:r>
              <a:rPr lang="nl-NL" sz="2400" dirty="0" smtClean="0">
                <a:latin typeface="Calibri" pitchFamily="34" charset="0"/>
              </a:rPr>
              <a:t>  is kinetische energie  E</a:t>
            </a:r>
            <a:r>
              <a:rPr lang="nl-NL" sz="2400" baseline="-25000" dirty="0" smtClean="0">
                <a:latin typeface="Calibri" pitchFamily="34" charset="0"/>
              </a:rPr>
              <a:t>k</a:t>
            </a: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133" name="Tekstvak 132"/>
          <p:cNvSpPr txBox="1"/>
          <p:nvPr/>
        </p:nvSpPr>
        <p:spPr>
          <a:xfrm>
            <a:off x="402118" y="6201864"/>
            <a:ext cx="8083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Calibri" pitchFamily="34" charset="0"/>
              </a:rPr>
              <a:t>5. De minimale energie die nodig is:   </a:t>
            </a:r>
            <a:r>
              <a:rPr lang="nl-NL" sz="2400" dirty="0" err="1" smtClean="0">
                <a:latin typeface="Calibri" pitchFamily="34" charset="0"/>
              </a:rPr>
              <a:t>E</a:t>
            </a:r>
            <a:r>
              <a:rPr lang="nl-NL" sz="2400" baseline="-25000" dirty="0" err="1" smtClean="0">
                <a:latin typeface="Calibri" pitchFamily="34" charset="0"/>
              </a:rPr>
              <a:t>uit</a:t>
            </a:r>
            <a:r>
              <a:rPr lang="nl-NL" sz="2400" dirty="0" smtClean="0">
                <a:latin typeface="Calibri" pitchFamily="34" charset="0"/>
              </a:rPr>
              <a:t> = </a:t>
            </a:r>
            <a:r>
              <a:rPr lang="nl-NL" sz="2400" dirty="0" err="1" smtClean="0">
                <a:latin typeface="Calibri" pitchFamily="34" charset="0"/>
              </a:rPr>
              <a:t>E</a:t>
            </a:r>
            <a:r>
              <a:rPr lang="nl-NL" sz="2400" baseline="-25000" dirty="0" err="1" smtClean="0">
                <a:latin typeface="Calibri" pitchFamily="34" charset="0"/>
              </a:rPr>
              <a:t>f,grens</a:t>
            </a:r>
            <a:r>
              <a:rPr lang="nl-NL" sz="2400" dirty="0" smtClean="0">
                <a:latin typeface="Calibri" pitchFamily="34" charset="0"/>
              </a:rPr>
              <a:t> = </a:t>
            </a:r>
            <a:r>
              <a:rPr lang="nl-NL" sz="2400" dirty="0" err="1" smtClean="0">
                <a:latin typeface="Calibri" pitchFamily="34" charset="0"/>
              </a:rPr>
              <a:t>h·f</a:t>
            </a:r>
            <a:r>
              <a:rPr lang="nl-NL" sz="2400" baseline="-25000" dirty="0" err="1" smtClean="0">
                <a:latin typeface="Calibri" pitchFamily="34" charset="0"/>
              </a:rPr>
              <a:t>grens</a:t>
            </a:r>
            <a:endParaRPr lang="nl-NL" sz="2400" dirty="0" smtClean="0">
              <a:latin typeface="Calibri" pitchFamily="34" charset="0"/>
            </a:endParaRPr>
          </a:p>
          <a:p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134" name="Rechthoek 133"/>
          <p:cNvSpPr/>
          <p:nvPr/>
        </p:nvSpPr>
        <p:spPr>
          <a:xfrm>
            <a:off x="4969418" y="6204947"/>
            <a:ext cx="2730722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nl-NL" sz="2400" dirty="0" err="1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97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131" grpId="0"/>
      <p:bldP spid="133" grpId="0"/>
      <p:bldP spid="1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>
          <a:xfrm>
            <a:off x="412750" y="44450"/>
            <a:ext cx="8520113" cy="596900"/>
          </a:xfrm>
        </p:spPr>
        <p:txBody>
          <a:bodyPr/>
          <a:lstStyle/>
          <a:p>
            <a:r>
              <a:rPr lang="nl-NL" sz="2800" dirty="0" smtClean="0">
                <a:solidFill>
                  <a:srgbClr val="00B0F0"/>
                </a:solidFill>
              </a:rPr>
              <a:t>Oefenen</a:t>
            </a: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1"/>
          </p:nvPr>
        </p:nvSpPr>
        <p:spPr>
          <a:xfrm>
            <a:off x="414339" y="589637"/>
            <a:ext cx="8588374" cy="4020464"/>
          </a:xfrm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nl-NL" dirty="0" smtClean="0"/>
              <a:t>De </a:t>
            </a:r>
            <a:r>
              <a:rPr lang="nl-NL" dirty="0" err="1" smtClean="0"/>
              <a:t>uittree</a:t>
            </a:r>
            <a:r>
              <a:rPr lang="nl-NL" dirty="0" smtClean="0"/>
              <a:t>-energie van kalium is 3,7·10</a:t>
            </a:r>
            <a:r>
              <a:rPr lang="nl-NL" baseline="30000" dirty="0" smtClean="0"/>
              <a:t>–19</a:t>
            </a:r>
            <a:r>
              <a:rPr lang="nl-NL" dirty="0" smtClean="0"/>
              <a:t> J. </a:t>
            </a:r>
            <a:endParaRPr lang="nl-NL" sz="2800" dirty="0" smtClean="0"/>
          </a:p>
          <a:p>
            <a:pPr marL="914400" lvl="1" indent="-457200">
              <a:buFont typeface="Calibri" pitchFamily="34" charset="0"/>
              <a:buAutoNum type="alphaLcParenR"/>
            </a:pPr>
            <a:r>
              <a:rPr lang="nl-NL" dirty="0" smtClean="0"/>
              <a:t>Als licht met een golflengte van 280 nm op kalium valt, wat is dan de kinetische energie </a:t>
            </a:r>
            <a:r>
              <a:rPr lang="nl-NL" dirty="0" smtClean="0"/>
              <a:t>in eV van </a:t>
            </a:r>
            <a:r>
              <a:rPr lang="nl-NL" dirty="0" smtClean="0"/>
              <a:t>de </a:t>
            </a:r>
            <a:r>
              <a:rPr lang="nl-NL" dirty="0" smtClean="0"/>
              <a:t>foto-elektronen</a:t>
            </a:r>
            <a:r>
              <a:rPr lang="nl-NL" dirty="0" smtClean="0"/>
              <a:t>?</a:t>
            </a:r>
            <a:endParaRPr lang="nl-NL" sz="2800" dirty="0" smtClean="0"/>
          </a:p>
          <a:p>
            <a:pPr marL="914400" lvl="1" indent="-457200">
              <a:buFont typeface="Calibri" pitchFamily="34" charset="0"/>
              <a:buAutoNum type="alphaLcParenR"/>
            </a:pPr>
            <a:r>
              <a:rPr lang="nl-NL" dirty="0" smtClean="0"/>
              <a:t>Bij welke golflengte (in </a:t>
            </a:r>
            <a:r>
              <a:rPr lang="nl-NL" dirty="0" err="1" smtClean="0"/>
              <a:t>nm</a:t>
            </a:r>
            <a:r>
              <a:rPr lang="nl-NL" dirty="0" smtClean="0"/>
              <a:t>) is de snelheid gelijk aan 0? </a:t>
            </a:r>
          </a:p>
          <a:p>
            <a:pPr marL="914400" lvl="1" indent="-457200">
              <a:buFont typeface="Calibri" pitchFamily="34" charset="0"/>
              <a:buAutoNum type="alphaLcParenR"/>
            </a:pPr>
            <a:r>
              <a:rPr lang="nl-NL" dirty="0" smtClean="0"/>
              <a:t>Leg uit wat er gebeurt als er licht met een grotere, dan wel kleinere, golflengte dan bij (b) op kalium geschenen wordt. </a:t>
            </a:r>
            <a:endParaRPr lang="nl-NL" sz="2800" dirty="0" smtClean="0"/>
          </a:p>
          <a:p>
            <a:pPr marL="457200" indent="-457200">
              <a:buFont typeface="Calibri" pitchFamily="34" charset="0"/>
              <a:buAutoNum type="arabicPeriod"/>
            </a:pPr>
            <a:r>
              <a:rPr lang="nl-NL" dirty="0" smtClean="0"/>
              <a:t>Het oranje licht van een natriumlamp, soms gebruikt in straatverlichting, heeft als dominante golflengte 589 nm. Als het totale vermogen uitgezonden bij deze golflengte </a:t>
            </a:r>
            <a:r>
              <a:rPr lang="nl-NL" dirty="0" smtClean="0"/>
              <a:t>60,0 </a:t>
            </a:r>
            <a:r>
              <a:rPr lang="nl-NL" dirty="0" smtClean="0"/>
              <a:t>W is, hoeveel fotonen worden er dan per seconde uitgezonden?  </a:t>
            </a:r>
            <a:endParaRPr lang="nl-NL" sz="2800" dirty="0" smtClean="0"/>
          </a:p>
        </p:txBody>
      </p:sp>
      <p:sp>
        <p:nvSpPr>
          <p:cNvPr id="9" name="Tekstvak 8"/>
          <p:cNvSpPr txBox="1"/>
          <p:nvPr/>
        </p:nvSpPr>
        <p:spPr>
          <a:xfrm>
            <a:off x="123825" y="4632781"/>
            <a:ext cx="86296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FF0000"/>
                </a:solidFill>
              </a:rPr>
              <a:t>1a)  </a:t>
            </a:r>
            <a:r>
              <a:rPr lang="nl-NL" sz="2200" dirty="0" err="1" smtClean="0">
                <a:solidFill>
                  <a:srgbClr val="FF0000"/>
                </a:solidFill>
              </a:rPr>
              <a:t>E</a:t>
            </a:r>
            <a:r>
              <a:rPr lang="nl-NL" sz="2200" baseline="-25000" dirty="0" err="1" smtClean="0">
                <a:solidFill>
                  <a:srgbClr val="FF0000"/>
                </a:solidFill>
              </a:rPr>
              <a:t>f</a:t>
            </a:r>
            <a:r>
              <a:rPr lang="nl-NL" sz="2200" dirty="0" smtClean="0">
                <a:solidFill>
                  <a:srgbClr val="FF0000"/>
                </a:solidFill>
              </a:rPr>
              <a:t> </a:t>
            </a:r>
            <a:r>
              <a:rPr lang="nl-NL" sz="2200" dirty="0">
                <a:solidFill>
                  <a:srgbClr val="FF0000"/>
                </a:solidFill>
              </a:rPr>
              <a:t>= 7,09·10</a:t>
            </a:r>
            <a:r>
              <a:rPr lang="nl-NL" sz="2200" baseline="30000" dirty="0">
                <a:solidFill>
                  <a:srgbClr val="FF0000"/>
                </a:solidFill>
              </a:rPr>
              <a:t>-19</a:t>
            </a:r>
            <a:r>
              <a:rPr lang="nl-NL" sz="2200" dirty="0">
                <a:solidFill>
                  <a:srgbClr val="FF0000"/>
                </a:solidFill>
              </a:rPr>
              <a:t> J  →  E</a:t>
            </a:r>
            <a:r>
              <a:rPr lang="nl-NL" sz="2200" baseline="-25000" dirty="0">
                <a:solidFill>
                  <a:srgbClr val="FF0000"/>
                </a:solidFill>
              </a:rPr>
              <a:t>k</a:t>
            </a:r>
            <a:r>
              <a:rPr lang="nl-NL" sz="2200" dirty="0">
                <a:solidFill>
                  <a:srgbClr val="FF0000"/>
                </a:solidFill>
              </a:rPr>
              <a:t> = 7,09·10</a:t>
            </a:r>
            <a:r>
              <a:rPr lang="nl-NL" sz="2200" baseline="30000" dirty="0">
                <a:solidFill>
                  <a:srgbClr val="FF0000"/>
                </a:solidFill>
              </a:rPr>
              <a:t>-19 </a:t>
            </a:r>
            <a:r>
              <a:rPr lang="nl-NL" sz="2200" dirty="0">
                <a:solidFill>
                  <a:srgbClr val="FF0000"/>
                </a:solidFill>
              </a:rPr>
              <a:t>– 3,7·10</a:t>
            </a:r>
            <a:r>
              <a:rPr lang="nl-NL" sz="2200" baseline="30000" dirty="0">
                <a:solidFill>
                  <a:srgbClr val="FF0000"/>
                </a:solidFill>
              </a:rPr>
              <a:t>-19</a:t>
            </a:r>
            <a:r>
              <a:rPr lang="nl-NL" sz="2200" dirty="0">
                <a:solidFill>
                  <a:srgbClr val="FF0000"/>
                </a:solidFill>
              </a:rPr>
              <a:t> = </a:t>
            </a:r>
            <a:r>
              <a:rPr lang="nl-NL" sz="2200" b="1" dirty="0">
                <a:solidFill>
                  <a:srgbClr val="FF0000"/>
                </a:solidFill>
              </a:rPr>
              <a:t>3,4·10</a:t>
            </a:r>
            <a:r>
              <a:rPr lang="nl-NL" sz="2200" b="1" baseline="30000" dirty="0">
                <a:solidFill>
                  <a:srgbClr val="FF0000"/>
                </a:solidFill>
              </a:rPr>
              <a:t>-19</a:t>
            </a:r>
            <a:r>
              <a:rPr lang="nl-NL" sz="2200" b="1" dirty="0">
                <a:solidFill>
                  <a:srgbClr val="FF0000"/>
                </a:solidFill>
              </a:rPr>
              <a:t> </a:t>
            </a:r>
            <a:r>
              <a:rPr lang="nl-NL" sz="2200" b="1" dirty="0" smtClean="0">
                <a:solidFill>
                  <a:srgbClr val="FF0000"/>
                </a:solidFill>
              </a:rPr>
              <a:t>J = 2,1 eV</a:t>
            </a:r>
            <a:endParaRPr lang="nl-NL" sz="2200" b="1" dirty="0">
              <a:solidFill>
                <a:srgbClr val="FF000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23825" y="5050511"/>
            <a:ext cx="85153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FF0000"/>
                </a:solidFill>
              </a:rPr>
              <a:t>1b)  </a:t>
            </a:r>
            <a:r>
              <a:rPr lang="nl-NL" sz="2200" dirty="0" err="1" smtClean="0">
                <a:solidFill>
                  <a:srgbClr val="FF0000"/>
                </a:solidFill>
              </a:rPr>
              <a:t>f</a:t>
            </a:r>
            <a:r>
              <a:rPr lang="nl-NL" sz="2200" baseline="-25000" dirty="0" err="1" smtClean="0">
                <a:solidFill>
                  <a:srgbClr val="FF0000"/>
                </a:solidFill>
              </a:rPr>
              <a:t>grens</a:t>
            </a:r>
            <a:r>
              <a:rPr lang="nl-NL" sz="2200" dirty="0" smtClean="0">
                <a:solidFill>
                  <a:srgbClr val="FF0000"/>
                </a:solidFill>
              </a:rPr>
              <a:t> </a:t>
            </a:r>
            <a:r>
              <a:rPr lang="nl-NL" sz="2200" dirty="0">
                <a:solidFill>
                  <a:srgbClr val="FF0000"/>
                </a:solidFill>
              </a:rPr>
              <a:t>= </a:t>
            </a:r>
            <a:r>
              <a:rPr lang="nl-NL" sz="2200" dirty="0" smtClean="0">
                <a:solidFill>
                  <a:srgbClr val="FF0000"/>
                </a:solidFill>
              </a:rPr>
              <a:t>3,7·10</a:t>
            </a:r>
            <a:r>
              <a:rPr lang="nl-NL" sz="2200" baseline="30000" dirty="0" smtClean="0">
                <a:solidFill>
                  <a:srgbClr val="FF0000"/>
                </a:solidFill>
              </a:rPr>
              <a:t>-19</a:t>
            </a:r>
            <a:r>
              <a:rPr lang="nl-NL" sz="2200" dirty="0" smtClean="0">
                <a:solidFill>
                  <a:srgbClr val="FF0000"/>
                </a:solidFill>
              </a:rPr>
              <a:t>/6,626·10</a:t>
            </a:r>
            <a:r>
              <a:rPr lang="nl-NL" sz="2200" baseline="30000" dirty="0" smtClean="0">
                <a:solidFill>
                  <a:srgbClr val="FF0000"/>
                </a:solidFill>
              </a:rPr>
              <a:t>-34</a:t>
            </a:r>
            <a:r>
              <a:rPr lang="nl-NL" sz="2200" dirty="0" smtClean="0">
                <a:solidFill>
                  <a:srgbClr val="FF0000"/>
                </a:solidFill>
              </a:rPr>
              <a:t> </a:t>
            </a:r>
            <a:r>
              <a:rPr lang="nl-NL" sz="2200" dirty="0">
                <a:solidFill>
                  <a:srgbClr val="FF0000"/>
                </a:solidFill>
              </a:rPr>
              <a:t>= 5,6·10</a:t>
            </a:r>
            <a:r>
              <a:rPr lang="nl-NL" sz="2200" baseline="30000" dirty="0">
                <a:solidFill>
                  <a:srgbClr val="FF0000"/>
                </a:solidFill>
              </a:rPr>
              <a:t>14</a:t>
            </a:r>
            <a:r>
              <a:rPr lang="nl-NL" sz="2200" dirty="0">
                <a:solidFill>
                  <a:srgbClr val="FF0000"/>
                </a:solidFill>
              </a:rPr>
              <a:t> Hz  →  </a:t>
            </a:r>
            <a:r>
              <a:rPr lang="nl-NL" sz="2200" dirty="0">
                <a:solidFill>
                  <a:srgbClr val="FF0000"/>
                </a:solidFill>
                <a:sym typeface="Symbol" pitchFamily="18" charset="2"/>
              </a:rPr>
              <a:t></a:t>
            </a:r>
            <a:r>
              <a:rPr lang="nl-NL" sz="2200" baseline="-25000" dirty="0">
                <a:solidFill>
                  <a:srgbClr val="FF0000"/>
                </a:solidFill>
                <a:sym typeface="Symbol" pitchFamily="18" charset="2"/>
              </a:rPr>
              <a:t>grens</a:t>
            </a:r>
            <a:r>
              <a:rPr lang="nl-NL" sz="2200" dirty="0">
                <a:solidFill>
                  <a:srgbClr val="FF0000"/>
                </a:solidFill>
                <a:sym typeface="Symbol" pitchFamily="18" charset="2"/>
              </a:rPr>
              <a:t> = c/</a:t>
            </a:r>
            <a:r>
              <a:rPr lang="nl-NL" sz="2200" dirty="0" err="1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nl-NL" sz="2200" baseline="-25000" dirty="0" err="1">
                <a:solidFill>
                  <a:srgbClr val="FF0000"/>
                </a:solidFill>
                <a:sym typeface="Symbol" pitchFamily="18" charset="2"/>
              </a:rPr>
              <a:t>grens</a:t>
            </a:r>
            <a:r>
              <a:rPr lang="nl-NL" sz="2200" dirty="0">
                <a:solidFill>
                  <a:srgbClr val="FF0000"/>
                </a:solidFill>
                <a:sym typeface="Symbol" pitchFamily="18" charset="2"/>
              </a:rPr>
              <a:t> = </a:t>
            </a:r>
            <a:r>
              <a:rPr lang="nl-NL" sz="2200" b="1" dirty="0">
                <a:solidFill>
                  <a:srgbClr val="FF0000"/>
                </a:solidFill>
                <a:sym typeface="Symbol" pitchFamily="18" charset="2"/>
              </a:rPr>
              <a:t>537 </a:t>
            </a:r>
            <a:r>
              <a:rPr lang="nl-NL" sz="2200" b="1" dirty="0" smtClean="0">
                <a:solidFill>
                  <a:srgbClr val="FF0000"/>
                </a:solidFill>
                <a:sym typeface="Symbol" pitchFamily="18" charset="2"/>
              </a:rPr>
              <a:t>nm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123825" y="5481398"/>
            <a:ext cx="86296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/>
            <a:r>
              <a:rPr lang="nl-NL" sz="2200" dirty="0" smtClean="0">
                <a:solidFill>
                  <a:srgbClr val="FF0000"/>
                </a:solidFill>
              </a:rPr>
              <a:t>1c)  grotere </a:t>
            </a:r>
            <a:r>
              <a:rPr lang="nl-NL" sz="2200" dirty="0">
                <a:solidFill>
                  <a:srgbClr val="FF0000"/>
                </a:solidFill>
              </a:rPr>
              <a:t>golflengte = kleinere energie → er kan </a:t>
            </a:r>
            <a:r>
              <a:rPr lang="nl-NL" sz="2200" b="1" dirty="0">
                <a:solidFill>
                  <a:srgbClr val="FF0000"/>
                </a:solidFill>
              </a:rPr>
              <a:t>geen enkel </a:t>
            </a:r>
            <a:r>
              <a:rPr lang="nl-NL" sz="2200" dirty="0">
                <a:solidFill>
                  <a:srgbClr val="FF0000"/>
                </a:solidFill>
              </a:rPr>
              <a:t>elektron </a:t>
            </a:r>
            <a:r>
              <a:rPr lang="nl-NL" sz="2200" dirty="0" smtClean="0">
                <a:solidFill>
                  <a:srgbClr val="FF0000"/>
                </a:solidFill>
              </a:rPr>
              <a:t>worden vrijgemaakt</a:t>
            </a:r>
          </a:p>
          <a:p>
            <a:pPr marL="447675"/>
            <a:r>
              <a:rPr lang="nl-NL" sz="2200" dirty="0" smtClean="0">
                <a:solidFill>
                  <a:srgbClr val="FF0000"/>
                </a:solidFill>
              </a:rPr>
              <a:t>kleinere </a:t>
            </a:r>
            <a:r>
              <a:rPr lang="nl-NL" sz="2200" dirty="0">
                <a:solidFill>
                  <a:srgbClr val="FF0000"/>
                </a:solidFill>
              </a:rPr>
              <a:t>golflengte = grotere </a:t>
            </a:r>
            <a:r>
              <a:rPr lang="nl-NL" sz="2200" dirty="0" smtClean="0">
                <a:solidFill>
                  <a:srgbClr val="FF0000"/>
                </a:solidFill>
              </a:rPr>
              <a:t>energie → </a:t>
            </a:r>
            <a:r>
              <a:rPr lang="nl-NL" sz="2200" dirty="0">
                <a:solidFill>
                  <a:srgbClr val="FF0000"/>
                </a:solidFill>
              </a:rPr>
              <a:t>de elektronen krijgen het overschot aan </a:t>
            </a:r>
            <a:r>
              <a:rPr lang="nl-NL" sz="2200" b="1" dirty="0">
                <a:solidFill>
                  <a:srgbClr val="FF0000"/>
                </a:solidFill>
              </a:rPr>
              <a:t>kinetische energie </a:t>
            </a:r>
            <a:r>
              <a:rPr lang="nl-NL" sz="2200" dirty="0">
                <a:solidFill>
                  <a:srgbClr val="FF0000"/>
                </a:solidFill>
              </a:rPr>
              <a:t>mee (zoals bij a)</a:t>
            </a:r>
            <a:endParaRPr lang="nl-NL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209550" y="44767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2.  </a:t>
            </a:r>
            <a:r>
              <a:rPr lang="nl-NL" dirty="0" err="1" smtClean="0">
                <a:solidFill>
                  <a:srgbClr val="FF0000"/>
                </a:solidFill>
              </a:rPr>
              <a:t>E</a:t>
            </a:r>
            <a:r>
              <a:rPr lang="nl-NL" baseline="-25000" dirty="0" err="1" smtClean="0">
                <a:solidFill>
                  <a:srgbClr val="FF0000"/>
                </a:solidFill>
              </a:rPr>
              <a:t>f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= 3,3726·10</a:t>
            </a:r>
            <a:r>
              <a:rPr lang="nl-NL" baseline="30000" dirty="0">
                <a:solidFill>
                  <a:srgbClr val="FF0000"/>
                </a:solidFill>
              </a:rPr>
              <a:t>-19</a:t>
            </a:r>
            <a:r>
              <a:rPr lang="nl-NL" dirty="0">
                <a:solidFill>
                  <a:srgbClr val="FF0000"/>
                </a:solidFill>
              </a:rPr>
              <a:t> J  →  N = 60,0/3,3726·10</a:t>
            </a:r>
            <a:r>
              <a:rPr lang="nl-NL" baseline="30000" dirty="0">
                <a:solidFill>
                  <a:srgbClr val="FF0000"/>
                </a:solidFill>
              </a:rPr>
              <a:t>-19</a:t>
            </a:r>
            <a:r>
              <a:rPr lang="nl-NL" dirty="0">
                <a:solidFill>
                  <a:srgbClr val="FF0000"/>
                </a:solidFill>
              </a:rPr>
              <a:t> = </a:t>
            </a:r>
            <a:r>
              <a:rPr lang="nl-NL" b="1" dirty="0">
                <a:solidFill>
                  <a:srgbClr val="FF0000"/>
                </a:solidFill>
              </a:rPr>
              <a:t>1,78.10</a:t>
            </a:r>
            <a:r>
              <a:rPr lang="nl-NL" b="1" baseline="30000" dirty="0">
                <a:solidFill>
                  <a:srgbClr val="FF0000"/>
                </a:solidFill>
              </a:rPr>
              <a:t>20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r>
              <a:rPr lang="nl-NL" b="1" dirty="0" smtClean="0">
                <a:solidFill>
                  <a:srgbClr val="FF0000"/>
                </a:solidFill>
              </a:rPr>
              <a:t>fotonen/s</a:t>
            </a: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60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>
          <a:xfrm>
            <a:off x="412750" y="160338"/>
            <a:ext cx="8520113" cy="595312"/>
          </a:xfrm>
        </p:spPr>
        <p:txBody>
          <a:bodyPr/>
          <a:lstStyle/>
          <a:p>
            <a:r>
              <a:rPr lang="nl-NL" dirty="0" smtClean="0"/>
              <a:t>Stroom in de fotocel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 r="52225"/>
          <a:stretch>
            <a:fillRect/>
          </a:stretch>
        </p:blipFill>
        <p:spPr bwMode="auto">
          <a:xfrm>
            <a:off x="2359025" y="947738"/>
            <a:ext cx="2478088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ep 27"/>
          <p:cNvGrpSpPr>
            <a:grpSpLocks/>
          </p:cNvGrpSpPr>
          <p:nvPr/>
        </p:nvGrpSpPr>
        <p:grpSpPr bwMode="auto">
          <a:xfrm>
            <a:off x="3238500" y="1395413"/>
            <a:ext cx="1598613" cy="923925"/>
            <a:chOff x="2963870" y="1395561"/>
            <a:chExt cx="1597980" cy="923277"/>
          </a:xfrm>
        </p:grpSpPr>
        <p:sp>
          <p:nvSpPr>
            <p:cNvPr id="17435" name="Tekstvak 3"/>
            <p:cNvSpPr txBox="1">
              <a:spLocks noChangeArrowheads="1"/>
            </p:cNvSpPr>
            <p:nvPr/>
          </p:nvSpPr>
          <p:spPr bwMode="auto">
            <a:xfrm>
              <a:off x="2963870" y="1395561"/>
              <a:ext cx="1597980" cy="707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l-NL" sz="2000" dirty="0">
                  <a:solidFill>
                    <a:srgbClr val="FF0000"/>
                  </a:solidFill>
                </a:rPr>
                <a:t>1. elektronen </a:t>
              </a:r>
              <a:r>
                <a:rPr lang="nl-NL" sz="2000" dirty="0" smtClean="0">
                  <a:solidFill>
                    <a:srgbClr val="FF0000"/>
                  </a:solidFill>
                </a:rPr>
                <a:t>vrijgemaakt</a:t>
              </a:r>
              <a:endParaRPr lang="nl-NL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Rechte verbindingslijn met pijl 6"/>
            <p:cNvCxnSpPr/>
            <p:nvPr/>
          </p:nvCxnSpPr>
          <p:spPr>
            <a:xfrm flipH="1">
              <a:off x="3187619" y="2044393"/>
              <a:ext cx="88865" cy="274445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ep 28"/>
          <p:cNvGrpSpPr>
            <a:grpSpLocks/>
          </p:cNvGrpSpPr>
          <p:nvPr/>
        </p:nvGrpSpPr>
        <p:grpSpPr bwMode="auto">
          <a:xfrm>
            <a:off x="400050" y="1535113"/>
            <a:ext cx="2459038" cy="1208087"/>
            <a:chOff x="124285" y="1535798"/>
            <a:chExt cx="2459117" cy="1207402"/>
          </a:xfrm>
        </p:grpSpPr>
        <p:sp>
          <p:nvSpPr>
            <p:cNvPr id="17433" name="Tekstvak 8"/>
            <p:cNvSpPr txBox="1">
              <a:spLocks noChangeArrowheads="1"/>
            </p:cNvSpPr>
            <p:nvPr/>
          </p:nvSpPr>
          <p:spPr bwMode="auto">
            <a:xfrm>
              <a:off x="124285" y="1535798"/>
              <a:ext cx="212937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l-NL" sz="2000">
                  <a:solidFill>
                    <a:srgbClr val="FF0000"/>
                  </a:solidFill>
                </a:rPr>
                <a:t>2. anode met positieve pool batterij verbonden</a:t>
              </a:r>
            </a:p>
          </p:txBody>
        </p:sp>
        <p:cxnSp>
          <p:nvCxnSpPr>
            <p:cNvPr id="10" name="Rechte verbindingslijn met pijl 9"/>
            <p:cNvCxnSpPr/>
            <p:nvPr/>
          </p:nvCxnSpPr>
          <p:spPr>
            <a:xfrm>
              <a:off x="2083323" y="2519490"/>
              <a:ext cx="500079" cy="22371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2"/>
          <a:srcRect l="50000"/>
          <a:stretch>
            <a:fillRect/>
          </a:stretch>
        </p:blipFill>
        <p:spPr bwMode="auto">
          <a:xfrm>
            <a:off x="6188075" y="947738"/>
            <a:ext cx="259397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Groep 30"/>
          <p:cNvGrpSpPr>
            <a:grpSpLocks/>
          </p:cNvGrpSpPr>
          <p:nvPr/>
        </p:nvGrpSpPr>
        <p:grpSpPr bwMode="auto">
          <a:xfrm>
            <a:off x="4989513" y="887413"/>
            <a:ext cx="2128837" cy="1855787"/>
            <a:chOff x="4714463" y="887728"/>
            <a:chExt cx="2129370" cy="1855472"/>
          </a:xfrm>
        </p:grpSpPr>
        <p:sp>
          <p:nvSpPr>
            <p:cNvPr id="17431" name="Tekstvak 18"/>
            <p:cNvSpPr txBox="1">
              <a:spLocks noChangeArrowheads="1"/>
            </p:cNvSpPr>
            <p:nvPr/>
          </p:nvSpPr>
          <p:spPr bwMode="auto">
            <a:xfrm>
              <a:off x="4714463" y="887728"/>
              <a:ext cx="212937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l-NL" sz="2000">
                  <a:solidFill>
                    <a:srgbClr val="FF0000"/>
                  </a:solidFill>
                </a:rPr>
                <a:t>4. anode met negatieve pool batterij verbonden</a:t>
              </a:r>
            </a:p>
          </p:txBody>
        </p:sp>
        <p:cxnSp>
          <p:nvCxnSpPr>
            <p:cNvPr id="23" name="Rechte verbindingslijn met pijl 22"/>
            <p:cNvCxnSpPr/>
            <p:nvPr/>
          </p:nvCxnSpPr>
          <p:spPr>
            <a:xfrm>
              <a:off x="5644971" y="1874985"/>
              <a:ext cx="889223" cy="868215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hthoek 25"/>
          <p:cNvSpPr>
            <a:spLocks noChangeArrowheads="1"/>
          </p:cNvSpPr>
          <p:nvPr/>
        </p:nvSpPr>
        <p:spPr bwMode="auto">
          <a:xfrm>
            <a:off x="4205288" y="4703763"/>
            <a:ext cx="4430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Tenzij de spanning te groot wordt!</a:t>
            </a:r>
          </a:p>
        </p:txBody>
      </p:sp>
      <p:grpSp>
        <p:nvGrpSpPr>
          <p:cNvPr id="1031" name="Groep 1030"/>
          <p:cNvGrpSpPr>
            <a:grpSpLocks/>
          </p:cNvGrpSpPr>
          <p:nvPr/>
        </p:nvGrpSpPr>
        <p:grpSpPr bwMode="auto">
          <a:xfrm>
            <a:off x="279400" y="2654300"/>
            <a:ext cx="3759200" cy="1620838"/>
            <a:chOff x="3803" y="2654424"/>
            <a:chExt cx="3759057" cy="1619972"/>
          </a:xfrm>
        </p:grpSpPr>
        <p:grpSp>
          <p:nvGrpSpPr>
            <p:cNvPr id="17427" name="Groep 29"/>
            <p:cNvGrpSpPr>
              <a:grpSpLocks/>
            </p:cNvGrpSpPr>
            <p:nvPr/>
          </p:nvGrpSpPr>
          <p:grpSpPr bwMode="auto">
            <a:xfrm>
              <a:off x="3803" y="2654424"/>
              <a:ext cx="3759057" cy="1619972"/>
              <a:chOff x="3803" y="2654424"/>
              <a:chExt cx="3759057" cy="1619972"/>
            </a:xfrm>
          </p:grpSpPr>
          <p:sp>
            <p:nvSpPr>
              <p:cNvPr id="17429" name="Tekstvak 13"/>
              <p:cNvSpPr txBox="1">
                <a:spLocks noChangeArrowheads="1"/>
              </p:cNvSpPr>
              <p:nvPr/>
            </p:nvSpPr>
            <p:spPr bwMode="auto">
              <a:xfrm>
                <a:off x="3803" y="2950957"/>
                <a:ext cx="2441360" cy="1323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nl-NL" sz="2000" dirty="0">
                    <a:solidFill>
                      <a:srgbClr val="FF0000"/>
                    </a:solidFill>
                  </a:rPr>
                  <a:t>3. Elektronen gaan </a:t>
                </a:r>
                <a:r>
                  <a:rPr lang="nl-NL" sz="2000" b="1" dirty="0" smtClean="0">
                    <a:solidFill>
                      <a:srgbClr val="FF0000"/>
                    </a:solidFill>
                  </a:rPr>
                  <a:t>versneld</a:t>
                </a:r>
                <a:r>
                  <a:rPr lang="nl-NL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nl-NL" sz="2000" dirty="0">
                    <a:solidFill>
                      <a:srgbClr val="FF0000"/>
                    </a:solidFill>
                  </a:rPr>
                  <a:t>bewegen, we meten een stroom</a:t>
                </a:r>
              </a:p>
            </p:txBody>
          </p:sp>
          <p:cxnSp>
            <p:nvCxnSpPr>
              <p:cNvPr id="15" name="Rechte verbindingslijn met pijl 14"/>
              <p:cNvCxnSpPr/>
              <p:nvPr/>
            </p:nvCxnSpPr>
            <p:spPr>
              <a:xfrm flipV="1">
                <a:off x="2083349" y="2654424"/>
                <a:ext cx="1679511" cy="563262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prstDash val="solid"/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29" name="Rechte verbindingslijn met pijl 1028"/>
            <p:cNvCxnSpPr/>
            <p:nvPr/>
          </p:nvCxnSpPr>
          <p:spPr>
            <a:xfrm flipV="1">
              <a:off x="2015089" y="2906702"/>
              <a:ext cx="168269" cy="199918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3" name="Groep 1032"/>
          <p:cNvGrpSpPr>
            <a:grpSpLocks/>
          </p:cNvGrpSpPr>
          <p:nvPr/>
        </p:nvGrpSpPr>
        <p:grpSpPr bwMode="auto">
          <a:xfrm>
            <a:off x="4953000" y="2654300"/>
            <a:ext cx="3024188" cy="2119313"/>
            <a:chOff x="4677263" y="2654424"/>
            <a:chExt cx="3024324" cy="2118602"/>
          </a:xfrm>
        </p:grpSpPr>
        <p:grpSp>
          <p:nvGrpSpPr>
            <p:cNvPr id="17423" name="Groep 1023"/>
            <p:cNvGrpSpPr>
              <a:grpSpLocks/>
            </p:cNvGrpSpPr>
            <p:nvPr/>
          </p:nvGrpSpPr>
          <p:grpSpPr bwMode="auto">
            <a:xfrm>
              <a:off x="4677263" y="2654424"/>
              <a:ext cx="3024324" cy="2118602"/>
              <a:chOff x="4677263" y="2654424"/>
              <a:chExt cx="3024324" cy="2118602"/>
            </a:xfrm>
          </p:grpSpPr>
          <p:sp>
            <p:nvSpPr>
              <p:cNvPr id="17425" name="Tekstvak 19"/>
              <p:cNvSpPr txBox="1">
                <a:spLocks noChangeArrowheads="1"/>
              </p:cNvSpPr>
              <p:nvPr/>
            </p:nvSpPr>
            <p:spPr bwMode="auto">
              <a:xfrm>
                <a:off x="4677263" y="3757363"/>
                <a:ext cx="3024324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nl-NL" sz="2000" dirty="0">
                    <a:solidFill>
                      <a:srgbClr val="FF0000"/>
                    </a:solidFill>
                  </a:rPr>
                  <a:t>5. Elektronen gaan </a:t>
                </a:r>
                <a:r>
                  <a:rPr lang="nl-NL" sz="2000" b="1" dirty="0" smtClean="0">
                    <a:solidFill>
                      <a:srgbClr val="FF0000"/>
                    </a:solidFill>
                  </a:rPr>
                  <a:t>vertraagd</a:t>
                </a:r>
                <a:r>
                  <a:rPr lang="nl-NL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nl-NL" sz="2000" dirty="0">
                    <a:solidFill>
                      <a:srgbClr val="FF0000"/>
                    </a:solidFill>
                  </a:rPr>
                  <a:t>bewegen, we meten een stroom.</a:t>
                </a:r>
              </a:p>
            </p:txBody>
          </p:sp>
          <p:cxnSp>
            <p:nvCxnSpPr>
              <p:cNvPr id="25" name="Rechte verbindingslijn met pijl 24"/>
              <p:cNvCxnSpPr/>
              <p:nvPr/>
            </p:nvCxnSpPr>
            <p:spPr>
              <a:xfrm flipV="1">
                <a:off x="5540902" y="2654424"/>
                <a:ext cx="1978114" cy="1139443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prstDash val="solid"/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Rechte verbindingslijn met pijl 41"/>
            <p:cNvCxnSpPr/>
            <p:nvPr/>
          </p:nvCxnSpPr>
          <p:spPr>
            <a:xfrm flipV="1">
              <a:off x="5442472" y="3106710"/>
              <a:ext cx="647729" cy="70620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0050" y="5151816"/>
                <a:ext cx="73110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Remspanning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𝑟𝑒𝑚</m:t>
                        </m:r>
                      </m:sub>
                    </m:sSub>
                  </m:oMath>
                </a14:m>
                <a:r>
                  <a:rPr lang="en-US" dirty="0" smtClean="0"/>
                  <a:t>: </a:t>
                </a:r>
                <a:r>
                  <a:rPr lang="en-US" sz="2400" dirty="0" err="1" smtClean="0">
                    <a:latin typeface="Calibri" pitchFamily="34" charset="0"/>
                  </a:rPr>
                  <a:t>Elektronen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:r>
                  <a:rPr lang="en-US" sz="2400" dirty="0" err="1" smtClean="0">
                    <a:latin typeface="Calibri" pitchFamily="34" charset="0"/>
                  </a:rPr>
                  <a:t>volledig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:r>
                  <a:rPr lang="en-US" sz="2400" dirty="0" err="1" smtClean="0">
                    <a:latin typeface="Calibri" pitchFamily="34" charset="0"/>
                  </a:rPr>
                  <a:t>tegengehouden</a:t>
                </a:r>
                <a:endParaRPr lang="en-US" sz="24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5151816"/>
                <a:ext cx="7311008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33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00050" y="5659142"/>
                <a:ext cx="6141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Calibri" pitchFamily="34" charset="0"/>
                  </a:rPr>
                  <a:t>Elektrische </a:t>
                </a:r>
                <a:r>
                  <a:rPr lang="en-US" sz="2400" dirty="0" err="1" smtClean="0">
                    <a:latin typeface="Calibri" pitchFamily="34" charset="0"/>
                  </a:rPr>
                  <a:t>energie</a:t>
                </a:r>
                <a:r>
                  <a:rPr lang="en-US" sz="2400" dirty="0" smtClean="0">
                    <a:latin typeface="Calibri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𝑒𝑙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𝑟𝑒𝑚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Calibri" pitchFamily="34" charset="0"/>
                  </a:rPr>
                  <a:t> </a:t>
                </a:r>
                <a:r>
                  <a:rPr lang="en-US" sz="2400" dirty="0" err="1" smtClean="0">
                    <a:latin typeface="Calibri" pitchFamily="34" charset="0"/>
                  </a:rPr>
                  <a:t>en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𝑒𝑙</m:t>
                        </m:r>
                      </m:sub>
                    </m:sSub>
                  </m:oMath>
                </a14:m>
                <a:endParaRPr lang="en-US" sz="24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5659142"/>
                <a:ext cx="6141681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58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411505" y="6175346"/>
            <a:ext cx="8648207" cy="699958"/>
            <a:chOff x="411505" y="6175346"/>
            <a:chExt cx="8648207" cy="6999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411505" y="6175346"/>
                  <a:ext cx="5231112" cy="49128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Dus: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𝑟𝑒𝑚</m:t>
                          </m:r>
                        </m:sub>
                      </m:sSub>
                    </m:oMath>
                  </a14:m>
                  <a:r>
                    <a:rPr lang="en-US" dirty="0" smtClean="0"/>
                    <a:t>  (</a:t>
                  </a:r>
                  <a:r>
                    <a:rPr lang="en-US" dirty="0" err="1" smtClean="0"/>
                    <a:t>en</a:t>
                  </a:r>
                  <a:r>
                    <a:rPr lang="en-US" dirty="0" smtClean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𝑢𝑖𝑡</m:t>
                          </m:r>
                        </m:sub>
                      </m:sSub>
                    </m:oMath>
                  </a14:m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505" y="6175346"/>
                  <a:ext cx="5231112" cy="491288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865" t="-8642" r="-816" b="-222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angle 5"/>
            <p:cNvSpPr/>
            <p:nvPr/>
          </p:nvSpPr>
          <p:spPr>
            <a:xfrm>
              <a:off x="1091953" y="6184224"/>
              <a:ext cx="1864311" cy="49128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400" dirty="0" err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027061" y="6413639"/>
              <a:ext cx="6032651" cy="461665"/>
              <a:chOff x="3027061" y="6413639"/>
              <a:chExt cx="6032651" cy="461665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6323065" y="6413639"/>
                <a:ext cx="27366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70C0"/>
                    </a:solidFill>
                    <a:latin typeface="Calibri" pitchFamily="34" charset="0"/>
                  </a:rPr>
                  <a:t>NIET IN BINAS/BOEK</a:t>
                </a:r>
              </a:p>
            </p:txBody>
          </p:sp>
          <p:cxnSp>
            <p:nvCxnSpPr>
              <p:cNvPr id="9" name="Straight Arrow Connector 8"/>
              <p:cNvCxnSpPr>
                <a:stCxn id="5" idx="2"/>
              </p:cNvCxnSpPr>
              <p:nvPr/>
            </p:nvCxnSpPr>
            <p:spPr>
              <a:xfrm>
                <a:off x="3027061" y="6666634"/>
                <a:ext cx="3296004" cy="24679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prstDash val="solid"/>
                <a:headEnd type="none" w="med" len="me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oup 13"/>
          <p:cNvGrpSpPr/>
          <p:nvPr/>
        </p:nvGrpSpPr>
        <p:grpSpPr>
          <a:xfrm>
            <a:off x="3328416" y="3227007"/>
            <a:ext cx="4443983" cy="262346"/>
            <a:chOff x="3328416" y="3227007"/>
            <a:chExt cx="4443983" cy="262346"/>
          </a:xfrm>
        </p:grpSpPr>
        <p:sp>
          <p:nvSpPr>
            <p:cNvPr id="13" name="Oval 12"/>
            <p:cNvSpPr/>
            <p:nvPr/>
          </p:nvSpPr>
          <p:spPr>
            <a:xfrm>
              <a:off x="3328416" y="3227007"/>
              <a:ext cx="512064" cy="247713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400" dirty="0" err="1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7260335" y="3241640"/>
              <a:ext cx="512064" cy="247713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400" dirty="0" err="1">
                <a:solidFill>
                  <a:prstClr val="black"/>
                </a:solidFill>
                <a:latin typeface="Calibri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 rot="19079153">
            <a:off x="2349794" y="1446371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</a:rPr>
              <a:t>LICHT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" grpId="0"/>
      <p:bldP spid="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>
          <a:xfrm>
            <a:off x="412750" y="160338"/>
            <a:ext cx="8520113" cy="595312"/>
          </a:xfrm>
        </p:spPr>
        <p:txBody>
          <a:bodyPr/>
          <a:lstStyle/>
          <a:p>
            <a:r>
              <a:rPr lang="nl-NL" sz="2800" dirty="0" smtClean="0">
                <a:solidFill>
                  <a:srgbClr val="00B0F0"/>
                </a:solidFill>
              </a:rPr>
              <a:t>(I,U)-karakteristiek van fotocel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0" y="1227138"/>
            <a:ext cx="5807075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5" name="Groep 26"/>
          <p:cNvGrpSpPr>
            <a:grpSpLocks/>
          </p:cNvGrpSpPr>
          <p:nvPr/>
        </p:nvGrpSpPr>
        <p:grpSpPr bwMode="auto">
          <a:xfrm>
            <a:off x="2109788" y="2900363"/>
            <a:ext cx="5641975" cy="1150937"/>
            <a:chOff x="2110317" y="2829347"/>
            <a:chExt cx="5641064" cy="1151458"/>
          </a:xfrm>
        </p:grpSpPr>
        <p:cxnSp>
          <p:nvCxnSpPr>
            <p:cNvPr id="6" name="Rechte verbindingslijn met pijl 5"/>
            <p:cNvCxnSpPr/>
            <p:nvPr/>
          </p:nvCxnSpPr>
          <p:spPr>
            <a:xfrm>
              <a:off x="2110317" y="2829347"/>
              <a:ext cx="496807" cy="408172"/>
            </a:xfrm>
            <a:prstGeom prst="straightConnector1">
              <a:avLst/>
            </a:prstGeom>
            <a:ln w="19050">
              <a:solidFill>
                <a:srgbClr val="0070C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54" name="Tekstvak 9"/>
            <p:cNvSpPr txBox="1">
              <a:spLocks noChangeArrowheads="1"/>
            </p:cNvSpPr>
            <p:nvPr/>
          </p:nvSpPr>
          <p:spPr bwMode="auto">
            <a:xfrm>
              <a:off x="2607467" y="2965142"/>
              <a:ext cx="5143914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l-NL" sz="2000" dirty="0">
                  <a:solidFill>
                    <a:srgbClr val="0070C0"/>
                  </a:solidFill>
                </a:rPr>
                <a:t>1. Geen spanning: toch stroom, want de elektronen krijgen kinetische </a:t>
              </a:r>
              <a:r>
                <a:rPr lang="nl-NL" sz="2000" dirty="0" smtClean="0">
                  <a:solidFill>
                    <a:srgbClr val="0070C0"/>
                  </a:solidFill>
                </a:rPr>
                <a:t>energie mee </a:t>
              </a:r>
              <a:r>
                <a:rPr lang="nl-NL" sz="2000" dirty="0">
                  <a:solidFill>
                    <a:srgbClr val="0070C0"/>
                  </a:solidFill>
                </a:rPr>
                <a:t>en sommigen gaan toevallig in de goede richting</a:t>
              </a:r>
            </a:p>
          </p:txBody>
        </p:sp>
      </p:grpSp>
      <p:grpSp>
        <p:nvGrpSpPr>
          <p:cNvPr id="26" name="Groep 25"/>
          <p:cNvGrpSpPr>
            <a:grpSpLocks/>
          </p:cNvGrpSpPr>
          <p:nvPr/>
        </p:nvGrpSpPr>
        <p:grpSpPr bwMode="auto">
          <a:xfrm>
            <a:off x="1068388" y="4800604"/>
            <a:ext cx="7045802" cy="536045"/>
            <a:chOff x="1067660" y="4729807"/>
            <a:chExt cx="7046648" cy="535493"/>
          </a:xfrm>
        </p:grpSpPr>
        <p:cxnSp>
          <p:nvCxnSpPr>
            <p:cNvPr id="11" name="Rechte verbindingslijn met pijl 10"/>
            <p:cNvCxnSpPr/>
            <p:nvPr/>
          </p:nvCxnSpPr>
          <p:spPr>
            <a:xfrm>
              <a:off x="1067660" y="4729807"/>
              <a:ext cx="496947" cy="409154"/>
            </a:xfrm>
            <a:prstGeom prst="straightConnector1">
              <a:avLst/>
            </a:prstGeom>
            <a:ln w="19050">
              <a:solidFill>
                <a:srgbClr val="0070C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52" name="Tekstvak 11"/>
            <p:cNvSpPr txBox="1">
              <a:spLocks noChangeArrowheads="1"/>
            </p:cNvSpPr>
            <p:nvPr/>
          </p:nvSpPr>
          <p:spPr bwMode="auto">
            <a:xfrm>
              <a:off x="1564810" y="4865602"/>
              <a:ext cx="6549498" cy="399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l-NL" sz="2000" dirty="0">
                  <a:solidFill>
                    <a:srgbClr val="0070C0"/>
                  </a:solidFill>
                </a:rPr>
                <a:t>2. Remspanning: geen stroom, elektronen volledig afgeremd.</a:t>
              </a:r>
            </a:p>
          </p:txBody>
        </p:sp>
      </p:grpSp>
      <p:grpSp>
        <p:nvGrpSpPr>
          <p:cNvPr id="17" name="Groep 16"/>
          <p:cNvGrpSpPr>
            <a:grpSpLocks/>
          </p:cNvGrpSpPr>
          <p:nvPr/>
        </p:nvGrpSpPr>
        <p:grpSpPr bwMode="auto">
          <a:xfrm>
            <a:off x="1992081" y="5351230"/>
            <a:ext cx="2205038" cy="881063"/>
            <a:chOff x="3158282" y="5504953"/>
            <a:chExt cx="2204321" cy="882494"/>
          </a:xfrm>
        </p:grpSpPr>
        <p:sp>
          <p:nvSpPr>
            <p:cNvPr id="13" name="Tekstvak 1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167159" y="5925782"/>
              <a:ext cx="2031645" cy="461665"/>
            </a:xfrm>
            <a:prstGeom prst="rect">
              <a:avLst/>
            </a:prstGeom>
            <a:blipFill rotWithShape="1">
              <a:blip r:embed="rId3"/>
              <a:stretch>
                <a:fillRect b="-9211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nl-NL">
                  <a:noFill/>
                </a:rPr>
                <a:t> </a:t>
              </a:r>
            </a:p>
          </p:txBody>
        </p:sp>
        <p:sp>
          <p:nvSpPr>
            <p:cNvPr id="14" name="Rechthoek 13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158282" y="5504953"/>
              <a:ext cx="2204321" cy="491288"/>
            </a:xfrm>
            <a:prstGeom prst="rect">
              <a:avLst/>
            </a:prstGeom>
            <a:blipFill rotWithShape="1">
              <a:blip r:embed="rId4"/>
              <a:stretch>
                <a:fillRect b="-11111"/>
              </a:stretch>
            </a:blipFill>
            <a:ln w="28575">
              <a:noFill/>
            </a:ln>
          </p:spPr>
          <p:txBody>
            <a:bodyPr/>
            <a:lstStyle/>
            <a:p>
              <a:pPr>
                <a:defRPr/>
              </a:pPr>
              <a:r>
                <a:rPr lang="nl-NL">
                  <a:noFill/>
                </a:rPr>
                <a:t> </a:t>
              </a:r>
            </a:p>
          </p:txBody>
        </p:sp>
      </p:grpSp>
      <p:grpSp>
        <p:nvGrpSpPr>
          <p:cNvPr id="28" name="Groep 27"/>
          <p:cNvGrpSpPr>
            <a:grpSpLocks/>
          </p:cNvGrpSpPr>
          <p:nvPr/>
        </p:nvGrpSpPr>
        <p:grpSpPr bwMode="auto">
          <a:xfrm>
            <a:off x="3213100" y="2105025"/>
            <a:ext cx="5641975" cy="762000"/>
            <a:chOff x="3213716" y="2034475"/>
            <a:chExt cx="5641064" cy="762315"/>
          </a:xfrm>
        </p:grpSpPr>
        <p:cxnSp>
          <p:nvCxnSpPr>
            <p:cNvPr id="19" name="Rechte verbindingslijn met pijl 18"/>
            <p:cNvCxnSpPr/>
            <p:nvPr/>
          </p:nvCxnSpPr>
          <p:spPr>
            <a:xfrm>
              <a:off x="3213716" y="2034475"/>
              <a:ext cx="496808" cy="204873"/>
            </a:xfrm>
            <a:prstGeom prst="straightConnector1">
              <a:avLst/>
            </a:prstGeom>
            <a:ln w="19050">
              <a:solidFill>
                <a:srgbClr val="0070C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6" name="Tekstvak 19"/>
            <p:cNvSpPr txBox="1">
              <a:spLocks noChangeArrowheads="1"/>
            </p:cNvSpPr>
            <p:nvPr/>
          </p:nvSpPr>
          <p:spPr bwMode="auto">
            <a:xfrm>
              <a:off x="3710866" y="2088904"/>
              <a:ext cx="514391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l-NL" sz="2000">
                  <a:solidFill>
                    <a:srgbClr val="0070C0"/>
                  </a:solidFill>
                </a:rPr>
                <a:t>3. Hogere spanning: steeds meer elektronen worden de goede richting uitgetrokken.</a:t>
              </a:r>
            </a:p>
          </p:txBody>
        </p:sp>
      </p:grpSp>
      <p:grpSp>
        <p:nvGrpSpPr>
          <p:cNvPr id="24" name="Groep 23"/>
          <p:cNvGrpSpPr>
            <a:grpSpLocks/>
          </p:cNvGrpSpPr>
          <p:nvPr/>
        </p:nvGrpSpPr>
        <p:grpSpPr bwMode="auto">
          <a:xfrm>
            <a:off x="4660900" y="806450"/>
            <a:ext cx="3614738" cy="893763"/>
            <a:chOff x="4660513" y="735703"/>
            <a:chExt cx="3614354" cy="893043"/>
          </a:xfrm>
        </p:grpSpPr>
        <p:cxnSp>
          <p:nvCxnSpPr>
            <p:cNvPr id="22" name="Rechte verbindingslijn met pijl 21"/>
            <p:cNvCxnSpPr/>
            <p:nvPr/>
          </p:nvCxnSpPr>
          <p:spPr>
            <a:xfrm flipV="1">
              <a:off x="4660513" y="1259156"/>
              <a:ext cx="365086" cy="369590"/>
            </a:xfrm>
            <a:prstGeom prst="straightConnector1">
              <a:avLst/>
            </a:prstGeom>
            <a:ln w="19050">
              <a:solidFill>
                <a:srgbClr val="0070C0"/>
              </a:solidFill>
              <a:prstDash val="solid"/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4" name="Tekstvak 22"/>
            <p:cNvSpPr txBox="1">
              <a:spLocks noChangeArrowheads="1"/>
            </p:cNvSpPr>
            <p:nvPr/>
          </p:nvSpPr>
          <p:spPr bwMode="auto">
            <a:xfrm>
              <a:off x="5025726" y="735703"/>
              <a:ext cx="3249141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l-NL" sz="2000" dirty="0">
                  <a:solidFill>
                    <a:srgbClr val="0070C0"/>
                  </a:solidFill>
                </a:rPr>
                <a:t>4. Alle elektronen gaan in de goede richting.</a:t>
              </a:r>
            </a:p>
          </p:txBody>
        </p:sp>
      </p:grpSp>
      <p:sp>
        <p:nvSpPr>
          <p:cNvPr id="25" name="Tekstvak 2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23137" y="1120963"/>
            <a:ext cx="3305379" cy="830997"/>
          </a:xfrm>
          <a:prstGeom prst="rect">
            <a:avLst/>
          </a:prstGeom>
          <a:blipFill rotWithShape="1">
            <a:blip r:embed="rId5"/>
            <a:stretch>
              <a:fillRect l="-2762" t="-5882" b="-16176"/>
            </a:stretch>
          </a:blipFill>
        </p:spPr>
        <p:txBody>
          <a:bodyPr/>
          <a:lstStyle/>
          <a:p>
            <a:pPr>
              <a:defRPr/>
            </a:pPr>
            <a:r>
              <a:rPr lang="nl-NL">
                <a:noFill/>
              </a:rPr>
              <a:t> </a:t>
            </a:r>
          </a:p>
        </p:txBody>
      </p:sp>
      <p:sp>
        <p:nvSpPr>
          <p:cNvPr id="18442" name="Rechthoek 28"/>
          <p:cNvSpPr>
            <a:spLocks noChangeArrowheads="1"/>
          </p:cNvSpPr>
          <p:nvPr/>
        </p:nvSpPr>
        <p:spPr bwMode="auto">
          <a:xfrm>
            <a:off x="6672263" y="1160463"/>
            <a:ext cx="2254250" cy="79216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nl-NL">
              <a:solidFill>
                <a:srgbClr val="0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172990" y="5454333"/>
            <a:ext cx="4532097" cy="860620"/>
            <a:chOff x="4172990" y="5454333"/>
            <a:chExt cx="4532097" cy="860620"/>
          </a:xfrm>
        </p:grpSpPr>
        <p:sp>
          <p:nvSpPr>
            <p:cNvPr id="15" name="Rechteraccolade 14"/>
            <p:cNvSpPr/>
            <p:nvPr/>
          </p:nvSpPr>
          <p:spPr bwMode="auto">
            <a:xfrm>
              <a:off x="4172990" y="5540390"/>
              <a:ext cx="233362" cy="622300"/>
            </a:xfrm>
            <a:prstGeom prst="rightBrace">
              <a:avLst>
                <a:gd name="adj1" fmla="val 38797"/>
                <a:gd name="adj2" fmla="val 50000"/>
              </a:avLst>
            </a:prstGeom>
            <a:ln w="19050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l-N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4358576" y="5454333"/>
                  <a:ext cx="4346511" cy="8606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𝑟𝑒𝑚</m:t>
                          </m:r>
                        </m:sub>
                      </m:sSub>
                    </m:oMath>
                  </a14:m>
                  <a:r>
                    <a:rPr lang="en-US" sz="2400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FF0000"/>
                      </a:solidFill>
                      <a:latin typeface="Calibri" pitchFamily="34" charset="0"/>
                    </a:rPr>
                    <a:t>hangt</a:t>
                  </a:r>
                  <a:r>
                    <a:rPr lang="en-US" sz="2400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FF0000"/>
                      </a:solidFill>
                      <a:latin typeface="Calibri" pitchFamily="34" charset="0"/>
                    </a:rPr>
                    <a:t>af</a:t>
                  </a:r>
                  <a:r>
                    <a:rPr lang="en-US" sz="2400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 van </a:t>
                  </a:r>
                  <a:r>
                    <a:rPr lang="en-US" sz="2400" dirty="0" err="1" smtClean="0">
                      <a:solidFill>
                        <a:srgbClr val="FF0000"/>
                      </a:solidFill>
                      <a:latin typeface="Calibri" pitchFamily="34" charset="0"/>
                    </a:rPr>
                    <a:t>kleur</a:t>
                  </a:r>
                  <a:r>
                    <a:rPr lang="en-US" sz="2400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FF0000"/>
                      </a:solidFill>
                      <a:latin typeface="Calibri" pitchFamily="34" charset="0"/>
                    </a:rPr>
                    <a:t>licht</a:t>
                  </a:r>
                  <a:r>
                    <a:rPr lang="en-US" sz="2400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 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a14:m>
                  <a:r>
                    <a:rPr lang="en-US" sz="2400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) </a:t>
                  </a:r>
                  <a:r>
                    <a:rPr lang="en-US" sz="2400" dirty="0" err="1" smtClean="0">
                      <a:solidFill>
                        <a:srgbClr val="FF0000"/>
                      </a:solidFill>
                      <a:latin typeface="Calibri" pitchFamily="34" charset="0"/>
                    </a:rPr>
                    <a:t>en</a:t>
                  </a:r>
                  <a:r>
                    <a:rPr lang="en-US" sz="2400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FF0000"/>
                      </a:solidFill>
                      <a:latin typeface="Calibri" pitchFamily="34" charset="0"/>
                    </a:rPr>
                    <a:t>soort</a:t>
                  </a:r>
                  <a:r>
                    <a:rPr lang="en-US" sz="2400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FF0000"/>
                      </a:solidFill>
                      <a:latin typeface="Calibri" pitchFamily="34" charset="0"/>
                    </a:rPr>
                    <a:t>metaal</a:t>
                  </a:r>
                  <a:r>
                    <a:rPr lang="en-US" sz="2400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 (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𝑢𝑖𝑡</m:t>
                          </m:r>
                        </m:sub>
                      </m:sSub>
                    </m:oMath>
                  </a14:m>
                  <a:r>
                    <a:rPr lang="en-US" sz="2400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8576" y="5454333"/>
                  <a:ext cx="4346511" cy="86062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244" t="-4965" r="-1964" b="-1560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>
          <a:xfrm>
            <a:off x="412750" y="160338"/>
            <a:ext cx="8520113" cy="595312"/>
          </a:xfrm>
        </p:spPr>
        <p:txBody>
          <a:bodyPr/>
          <a:lstStyle/>
          <a:p>
            <a:r>
              <a:rPr lang="nl-NL" sz="2800" dirty="0" smtClean="0">
                <a:solidFill>
                  <a:srgbClr val="00B0F0"/>
                </a:solidFill>
              </a:rPr>
              <a:t>Toepassing: de digitale camera!</a:t>
            </a:r>
          </a:p>
        </p:txBody>
      </p:sp>
      <p:pic>
        <p:nvPicPr>
          <p:cNvPr id="19458" name="Picture 2" descr="http://www.itechnews.net/wp-content/uploads/2007/02/Sony-DSC-W90-digital-camera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76238" y="1360488"/>
            <a:ext cx="3041650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1" descr="File:Bayer pattern on sensor.svg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043363" y="928688"/>
            <a:ext cx="438943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0" y="27432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NL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447675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nl-NL" sz="1200">
                <a:latin typeface="Arial" charset="0"/>
                <a:ea typeface="Times New Roman" pitchFamily="18" charset="0"/>
                <a:cs typeface="Arial" charset="0"/>
              </a:rPr>
              <a:t>		</a:t>
            </a:r>
            <a:endParaRPr lang="nl-NL" sz="180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447675" y="2638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NL" sz="1800">
              <a:latin typeface="Arial" charset="0"/>
              <a:cs typeface="Arial" charset="0"/>
            </a:endParaRPr>
          </a:p>
        </p:txBody>
      </p:sp>
      <p:sp>
        <p:nvSpPr>
          <p:cNvPr id="19463" name="Tekstvak 6"/>
          <p:cNvSpPr txBox="1">
            <a:spLocks noChangeArrowheads="1"/>
          </p:cNvSpPr>
          <p:nvPr/>
        </p:nvSpPr>
        <p:spPr bwMode="auto">
          <a:xfrm>
            <a:off x="754063" y="4171950"/>
            <a:ext cx="75993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/>
              <a:t>Een digitale camera bestaat uit kleine sensoren, met filters voor de verschillende kleuren licht, die een elektrische stroom geven als er licht op valt.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Elektrische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en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kinetische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energie</a:t>
            </a:r>
            <a:endParaRPr lang="en-US" sz="2800" dirty="0">
              <a:solidFill>
                <a:srgbClr val="00B0F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770925" y="1081430"/>
            <a:ext cx="5863887" cy="1664976"/>
            <a:chOff x="528237" y="4370243"/>
            <a:chExt cx="5863887" cy="1664976"/>
          </a:xfrm>
        </p:grpSpPr>
        <p:sp>
          <p:nvSpPr>
            <p:cNvPr id="26" name="Rectangle 1"/>
            <p:cNvSpPr>
              <a:spLocks noChangeArrowheads="1"/>
            </p:cNvSpPr>
            <p:nvPr/>
          </p:nvSpPr>
          <p:spPr bwMode="auto">
            <a:xfrm rot="5400000">
              <a:off x="3721155" y="2472385"/>
              <a:ext cx="288925" cy="42275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 rot="5400000">
              <a:off x="3728638" y="3699212"/>
              <a:ext cx="290512" cy="42275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8" name="TextBox 5"/>
            <p:cNvSpPr txBox="1">
              <a:spLocks noChangeArrowheads="1"/>
            </p:cNvSpPr>
            <p:nvPr/>
          </p:nvSpPr>
          <p:spPr bwMode="auto">
            <a:xfrm rot="5400000">
              <a:off x="3557643" y="2326336"/>
              <a:ext cx="338138" cy="452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endParaRPr lang="en-US" dirty="0"/>
            </a:p>
          </p:txBody>
        </p:sp>
        <p:sp>
          <p:nvSpPr>
            <p:cNvPr id="29" name="TextBox 6"/>
            <p:cNvSpPr txBox="1">
              <a:spLocks noChangeArrowheads="1"/>
            </p:cNvSpPr>
            <p:nvPr/>
          </p:nvSpPr>
          <p:spPr bwMode="auto">
            <a:xfrm rot="5400000">
              <a:off x="3639738" y="3554750"/>
              <a:ext cx="279400" cy="452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endParaRPr lang="en-US" dirty="0"/>
            </a:p>
          </p:txBody>
        </p:sp>
        <p:sp>
          <p:nvSpPr>
            <p:cNvPr id="30" name="TextBox 7"/>
            <p:cNvSpPr txBox="1">
              <a:spLocks noChangeArrowheads="1"/>
            </p:cNvSpPr>
            <p:nvPr/>
          </p:nvSpPr>
          <p:spPr bwMode="auto">
            <a:xfrm>
              <a:off x="6028586" y="4370243"/>
              <a:ext cx="36353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31" name="TextBox 8"/>
            <p:cNvSpPr txBox="1">
              <a:spLocks noChangeArrowheads="1"/>
            </p:cNvSpPr>
            <p:nvPr/>
          </p:nvSpPr>
          <p:spPr bwMode="auto">
            <a:xfrm>
              <a:off x="5991619" y="5573256"/>
              <a:ext cx="3619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 rot="5400000">
              <a:off x="1258149" y="4092430"/>
              <a:ext cx="0" cy="98742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72713" y="4579645"/>
              <a:ext cx="0" cy="533399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266425" y="5318462"/>
              <a:ext cx="0" cy="98742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772712" y="5263856"/>
              <a:ext cx="0" cy="55989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794937" y="4846344"/>
              <a:ext cx="0" cy="5334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763187" y="5127331"/>
              <a:ext cx="0" cy="273050"/>
            </a:xfrm>
            <a:prstGeom prst="line">
              <a:avLst/>
            </a:prstGeom>
            <a:ln w="571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24"/>
            <p:cNvSpPr txBox="1">
              <a:spLocks noChangeArrowheads="1"/>
            </p:cNvSpPr>
            <p:nvPr/>
          </p:nvSpPr>
          <p:spPr bwMode="auto">
            <a:xfrm>
              <a:off x="1076602" y="4949567"/>
              <a:ext cx="38183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grpSp>
          <p:nvGrpSpPr>
            <p:cNvPr id="39" name="Group 27"/>
            <p:cNvGrpSpPr>
              <a:grpSpLocks/>
            </p:cNvGrpSpPr>
            <p:nvPr/>
          </p:nvGrpSpPr>
          <p:grpSpPr bwMode="auto">
            <a:xfrm rot="5400000">
              <a:off x="3995677" y="4573933"/>
              <a:ext cx="461192" cy="893673"/>
              <a:chOff x="1200181" y="2364655"/>
              <a:chExt cx="460533" cy="894592"/>
            </a:xfrm>
          </p:grpSpPr>
          <p:sp>
            <p:nvSpPr>
              <p:cNvPr id="40" name="Oval 25"/>
              <p:cNvSpPr>
                <a:spLocks noChangeArrowheads="1"/>
              </p:cNvSpPr>
              <p:nvPr/>
            </p:nvSpPr>
            <p:spPr bwMode="auto">
              <a:xfrm>
                <a:off x="1358020" y="3114392"/>
                <a:ext cx="144855" cy="144855"/>
              </a:xfrm>
              <a:prstGeom prst="ellipse">
                <a:avLst/>
              </a:prstGeom>
              <a:solidFill>
                <a:srgbClr val="FF0000"/>
              </a:solidFill>
              <a:ln w="28575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" name="TextBox 26"/>
              <p:cNvSpPr txBox="1">
                <a:spLocks noChangeArrowheads="1"/>
              </p:cNvSpPr>
              <p:nvPr/>
            </p:nvSpPr>
            <p:spPr bwMode="auto">
              <a:xfrm rot="16200000">
                <a:off x="1040191" y="2524645"/>
                <a:ext cx="780513" cy="4605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 smtClean="0"/>
                  <a:t>q</a:t>
                </a:r>
                <a:endParaRPr lang="en-US" dirty="0"/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809480" y="4558065"/>
            <a:ext cx="5863887" cy="1664976"/>
            <a:chOff x="528237" y="4370243"/>
            <a:chExt cx="5863887" cy="1664976"/>
          </a:xfrm>
        </p:grpSpPr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 rot="5400000">
              <a:off x="3721155" y="2472385"/>
              <a:ext cx="288925" cy="42275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Rectangle 4"/>
            <p:cNvSpPr>
              <a:spLocks noChangeArrowheads="1"/>
            </p:cNvSpPr>
            <p:nvPr/>
          </p:nvSpPr>
          <p:spPr bwMode="auto">
            <a:xfrm rot="5400000">
              <a:off x="3728638" y="3699212"/>
              <a:ext cx="290512" cy="42275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3" name="TextBox 5"/>
            <p:cNvSpPr txBox="1">
              <a:spLocks noChangeArrowheads="1"/>
            </p:cNvSpPr>
            <p:nvPr/>
          </p:nvSpPr>
          <p:spPr bwMode="auto">
            <a:xfrm rot="5400000">
              <a:off x="3557643" y="2326336"/>
              <a:ext cx="338138" cy="452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r>
                <a:rPr lang="en-US" dirty="0"/>
                <a:t>+</a:t>
              </a:r>
            </a:p>
            <a:p>
              <a:endParaRPr lang="en-US" dirty="0"/>
            </a:p>
          </p:txBody>
        </p:sp>
        <p:sp>
          <p:nvSpPr>
            <p:cNvPr id="24" name="TextBox 6"/>
            <p:cNvSpPr txBox="1">
              <a:spLocks noChangeArrowheads="1"/>
            </p:cNvSpPr>
            <p:nvPr/>
          </p:nvSpPr>
          <p:spPr bwMode="auto">
            <a:xfrm rot="5400000">
              <a:off x="3639738" y="3554750"/>
              <a:ext cx="279400" cy="452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r>
                <a:rPr lang="en-US" dirty="0"/>
                <a:t>-</a:t>
              </a:r>
            </a:p>
            <a:p>
              <a:endParaRPr lang="en-US" dirty="0"/>
            </a:p>
          </p:txBody>
        </p:sp>
        <p:sp>
          <p:nvSpPr>
            <p:cNvPr id="42" name="TextBox 7"/>
            <p:cNvSpPr txBox="1">
              <a:spLocks noChangeArrowheads="1"/>
            </p:cNvSpPr>
            <p:nvPr/>
          </p:nvSpPr>
          <p:spPr bwMode="auto">
            <a:xfrm>
              <a:off x="6028586" y="4370243"/>
              <a:ext cx="36353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43" name="TextBox 8"/>
            <p:cNvSpPr txBox="1">
              <a:spLocks noChangeArrowheads="1"/>
            </p:cNvSpPr>
            <p:nvPr/>
          </p:nvSpPr>
          <p:spPr bwMode="auto">
            <a:xfrm>
              <a:off x="5991619" y="5573256"/>
              <a:ext cx="36195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1258149" y="4092430"/>
              <a:ext cx="0" cy="98742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72713" y="4579645"/>
              <a:ext cx="0" cy="533399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1266425" y="5318462"/>
              <a:ext cx="0" cy="98742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772712" y="5263856"/>
              <a:ext cx="0" cy="559895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794937" y="4846344"/>
              <a:ext cx="0" cy="533400"/>
            </a:xfrm>
            <a:prstGeom prst="line">
              <a:avLst/>
            </a:prstGeom>
            <a:ln w="190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763187" y="5127331"/>
              <a:ext cx="0" cy="273050"/>
            </a:xfrm>
            <a:prstGeom prst="line">
              <a:avLst/>
            </a:prstGeom>
            <a:ln w="5715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24"/>
            <p:cNvSpPr txBox="1">
              <a:spLocks noChangeArrowheads="1"/>
            </p:cNvSpPr>
            <p:nvPr/>
          </p:nvSpPr>
          <p:spPr bwMode="auto">
            <a:xfrm>
              <a:off x="1076602" y="4949567"/>
              <a:ext cx="38183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grpSp>
          <p:nvGrpSpPr>
            <p:cNvPr id="51" name="Group 27"/>
            <p:cNvGrpSpPr>
              <a:grpSpLocks/>
            </p:cNvGrpSpPr>
            <p:nvPr/>
          </p:nvGrpSpPr>
          <p:grpSpPr bwMode="auto">
            <a:xfrm rot="5400000">
              <a:off x="3957122" y="4995011"/>
              <a:ext cx="461192" cy="893673"/>
              <a:chOff x="1620658" y="2403250"/>
              <a:chExt cx="460533" cy="894592"/>
            </a:xfrm>
          </p:grpSpPr>
          <p:sp>
            <p:nvSpPr>
              <p:cNvPr id="52" name="Oval 25"/>
              <p:cNvSpPr>
                <a:spLocks noChangeArrowheads="1"/>
              </p:cNvSpPr>
              <p:nvPr/>
            </p:nvSpPr>
            <p:spPr bwMode="auto">
              <a:xfrm>
                <a:off x="1905312" y="3152987"/>
                <a:ext cx="144855" cy="144855"/>
              </a:xfrm>
              <a:prstGeom prst="ellipse">
                <a:avLst/>
              </a:prstGeom>
              <a:solidFill>
                <a:srgbClr val="FF0000"/>
              </a:solidFill>
              <a:ln w="28575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3" name="TextBox 26"/>
              <p:cNvSpPr txBox="1">
                <a:spLocks noChangeArrowheads="1"/>
              </p:cNvSpPr>
              <p:nvPr/>
            </p:nvSpPr>
            <p:spPr bwMode="auto">
              <a:xfrm rot="16200000">
                <a:off x="1460668" y="2563240"/>
                <a:ext cx="780513" cy="4605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dirty="0" smtClean="0"/>
                  <a:t>q</a:t>
                </a:r>
                <a:endParaRPr lang="en-US" baseline="30000" dirty="0"/>
              </a:p>
            </p:txBody>
          </p:sp>
        </p:grpSp>
      </p:grpSp>
      <p:sp>
        <p:nvSpPr>
          <p:cNvPr id="3" name="Tekstvak 2"/>
          <p:cNvSpPr txBox="1"/>
          <p:nvPr/>
        </p:nvSpPr>
        <p:spPr>
          <a:xfrm>
            <a:off x="411480" y="2903220"/>
            <a:ext cx="82524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</a:t>
            </a:r>
            <a:r>
              <a:rPr lang="nl-NL" sz="2400" dirty="0" smtClean="0">
                <a:latin typeface="Calibri" pitchFamily="34" charset="0"/>
              </a:rPr>
              <a:t>ading q verliest elektrische energie maar wint kinetische energie</a:t>
            </a:r>
          </a:p>
          <a:p>
            <a:endParaRPr lang="nl-NL" dirty="0"/>
          </a:p>
          <a:p>
            <a:pPr lvl="1"/>
            <a:r>
              <a:rPr lang="el-GR" dirty="0" smtClean="0">
                <a:latin typeface="Calibri" pitchFamily="34" charset="0"/>
              </a:rPr>
              <a:t>Δ</a:t>
            </a:r>
            <a:r>
              <a:rPr lang="nl-NL" dirty="0" err="1" smtClean="0">
                <a:latin typeface="Calibri" pitchFamily="34" charset="0"/>
              </a:rPr>
              <a:t>E</a:t>
            </a:r>
            <a:r>
              <a:rPr lang="nl-NL" baseline="-25000" dirty="0" err="1" smtClean="0">
                <a:latin typeface="Calibri" pitchFamily="34" charset="0"/>
              </a:rPr>
              <a:t>kin</a:t>
            </a:r>
            <a:r>
              <a:rPr lang="nl-NL" dirty="0"/>
              <a:t> </a:t>
            </a:r>
            <a:r>
              <a:rPr lang="nl-NL" dirty="0" smtClean="0"/>
              <a:t>= –</a:t>
            </a:r>
            <a:r>
              <a:rPr lang="el-GR" dirty="0" smtClean="0"/>
              <a:t>Δ</a:t>
            </a:r>
            <a:r>
              <a:rPr lang="nl-NL" dirty="0" err="1" smtClean="0"/>
              <a:t>E</a:t>
            </a:r>
            <a:r>
              <a:rPr lang="nl-NL" baseline="-25000" dirty="0" err="1" smtClean="0"/>
              <a:t>el</a:t>
            </a:r>
            <a:r>
              <a:rPr lang="nl-NL" dirty="0" smtClean="0"/>
              <a:t> = │</a:t>
            </a:r>
            <a:r>
              <a:rPr lang="nl-NL" dirty="0" err="1" smtClean="0"/>
              <a:t>q·U</a:t>
            </a:r>
            <a:r>
              <a:rPr lang="nl-NL" dirty="0" smtClean="0"/>
              <a:t>│ </a:t>
            </a:r>
            <a:endParaRPr lang="nl-NL" dirty="0" smtClean="0">
              <a:latin typeface="Calibri" pitchFamily="34" charset="0"/>
            </a:endParaRPr>
          </a:p>
          <a:p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900644" y="3438276"/>
            <a:ext cx="2699805" cy="914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nl-NL" sz="2400" dirty="0" err="1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41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wrap="square" rtlCol="0" anchor="ctr">
        <a:spAutoFit/>
      </a:bodyPr>
      <a:lstStyle>
        <a:defPPr algn="ctr">
          <a:defRPr sz="2400" dirty="0" err="1">
            <a:solidFill>
              <a:prstClr val="black"/>
            </a:solidFill>
            <a:latin typeface="Calibri" pitchFamily="34" charset="0"/>
          </a:defRPr>
        </a:defPPr>
      </a:lstStyle>
    </a:spDef>
    <a:lnDef>
      <a:spPr>
        <a:ln w="19050">
          <a:solidFill>
            <a:schemeClr val="tx1"/>
          </a:solidFill>
          <a:prstDash val="solid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Calibri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793</Words>
  <Application>Microsoft Office PowerPoint</Application>
  <PresentationFormat>Diavoorstelling (4:3)</PresentationFormat>
  <Paragraphs>153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§13.2 Het foto-elektrisch effect</vt:lpstr>
      <vt:lpstr>PowerPoint-presentatie</vt:lpstr>
      <vt:lpstr>PowerPoint-presentatie</vt:lpstr>
      <vt:lpstr>Oefenen</vt:lpstr>
      <vt:lpstr>PowerPoint-presentatie</vt:lpstr>
      <vt:lpstr>Stroom in de fotocel</vt:lpstr>
      <vt:lpstr>(I,U)-karakteristiek van fotocel</vt:lpstr>
      <vt:lpstr>Toepassing: de digitale camera!</vt:lpstr>
      <vt:lpstr>Elektrische en kinetische energie</vt:lpstr>
      <vt:lpstr>Herhaling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Prabha</dc:creator>
  <cp:lastModifiedBy>Frans Capellen</cp:lastModifiedBy>
  <cp:revision>441</cp:revision>
  <dcterms:created xsi:type="dcterms:W3CDTF">2011-12-07T18:12:19Z</dcterms:created>
  <dcterms:modified xsi:type="dcterms:W3CDTF">2018-01-07T20:00:16Z</dcterms:modified>
</cp:coreProperties>
</file>